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82" r:id="rId4"/>
    <p:sldId id="290" r:id="rId5"/>
    <p:sldId id="259" r:id="rId6"/>
    <p:sldId id="260" r:id="rId7"/>
    <p:sldId id="264" r:id="rId8"/>
    <p:sldId id="266" r:id="rId9"/>
    <p:sldId id="281" r:id="rId10"/>
    <p:sldId id="268" r:id="rId11"/>
    <p:sldId id="294" r:id="rId12"/>
    <p:sldId id="295" r:id="rId13"/>
    <p:sldId id="296" r:id="rId14"/>
    <p:sldId id="270" r:id="rId15"/>
    <p:sldId id="271" r:id="rId16"/>
    <p:sldId id="299" r:id="rId17"/>
    <p:sldId id="300" r:id="rId18"/>
    <p:sldId id="301" r:id="rId19"/>
    <p:sldId id="302" r:id="rId20"/>
    <p:sldId id="304" r:id="rId21"/>
    <p:sldId id="305" r:id="rId22"/>
    <p:sldId id="306" r:id="rId23"/>
    <p:sldId id="307" r:id="rId24"/>
    <p:sldId id="308" r:id="rId25"/>
    <p:sldId id="278" r:id="rId26"/>
    <p:sldId id="277" r:id="rId27"/>
    <p:sldId id="279" r:id="rId28"/>
    <p:sldId id="283" r:id="rId29"/>
    <p:sldId id="284" r:id="rId30"/>
    <p:sldId id="285" r:id="rId31"/>
    <p:sldId id="286" r:id="rId32"/>
    <p:sldId id="310" r:id="rId33"/>
    <p:sldId id="312" r:id="rId34"/>
    <p:sldId id="314" r:id="rId35"/>
    <p:sldId id="315" r:id="rId36"/>
    <p:sldId id="311" r:id="rId37"/>
    <p:sldId id="293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7D0"/>
    <a:srgbClr val="0F0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16552-DD90-AA16-8478-80A20B155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ADC2A5-CEC6-EB10-E477-46D1F3BE0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AC7114-8EBC-C736-07ED-1EA559E4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657038-BF8E-F37C-EF1C-72402803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B809A-D720-26ED-BC68-F05AF633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90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2F9A4-26C5-5F5C-2C74-99E04D50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3BA65F-9289-93E7-55B4-5D8642BC5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3D6890-23BB-8994-692A-5C3B054D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B182D-B36F-BAAA-7E7E-89826DE1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1B1974-C443-80F7-1E13-ACEA933A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00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6FBE12-0C05-831A-EF0E-0C8187BAA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C19A17-8318-04A2-AA75-E46B4755D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BE012C-9886-9731-DB7E-6187996A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2A4169-94BF-44BB-6C1A-F5F817B7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19559B-CB44-4F49-B1CC-7CD9178F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33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FD8AA-8B57-5697-6E73-A8E866EC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8EA68-5A78-9A29-7899-01AEF06E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CFF19-AD8A-9F7C-1891-789E608E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1D34A6-368D-BEE9-C612-DE18E8BD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E3D40F-D0C5-96F7-C808-AD1B821F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4BAAE-3067-7F21-95C6-0005E00E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D80C95-A5D0-CEB2-CC5A-7B585185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29E7E2-8296-D8FE-EBAB-37D831E2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235DE8-D0ED-86FB-EFF2-5AC24F0B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DC4637-C0FD-CA3D-F2C9-EC928923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83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9D8A2-6985-EFC0-C324-65F00956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1E68A3-E18F-89B1-F2BA-63B9A2F9F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CB8658-F2EA-2868-4183-57FD0A820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A80A43-EE15-32E5-A351-98A08858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1B8105-9107-6216-5FB6-36EB8E7D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BC3230-644F-17E0-1DF7-FA070D4F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6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07F7D-02CA-B0E3-F5BE-102E156B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3F453D-376F-F615-2B41-E17588E96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B59601-6D26-0CAD-2F2E-647FD9248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D4248A-A236-C3A2-B933-9DE8E83FD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54EE7E-EEFC-455C-B8C9-590B3D69D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4801C4-2C2E-63FC-5C29-24BC1B08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F8581E-BBA1-DEC2-0D69-C579B913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4E3098-E1C0-736C-FB1A-E60CCDFD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2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FA1DA-1610-2F0F-7FE1-388C80D8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50CD41-513A-0E0A-EAA0-73B2B81F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CA5435-0634-AFF0-F785-4449588A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BC0B5B-254C-63D6-F471-77472E01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03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B5DF7C-F002-164A-58DE-596158E1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76C65B-C708-BCCC-3D37-57B2F313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CF921B-0C82-1B41-9B2C-C150E821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58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539B2-CFAF-92D2-AB29-7B36E738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03B4AE-CB7E-6CEA-6DE5-AF55EEA5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85B1C7-D1C2-0C41-4B9C-E97F13E2E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673030-6992-E9F3-D782-F5C39EA3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1361F2-B382-88E9-16E2-A259C47E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E120EF-C483-DDDA-E385-04A7954A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00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21922-5CC4-9406-BF03-1039B2F5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4549A49-350C-CF50-D24B-D9D65B6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4515A4-8647-9123-F8BB-BEAA8D62D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B9AE96-4E6D-1D15-0D83-9F016623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2BA3CA-C725-B1FD-3A3E-4DC5985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C58154-D0D7-08D4-03BF-A27B82DD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91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5147E6-C537-92D5-A592-F6F9BBD9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8AF860-F077-65E3-C7CF-01EDE1EC7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D39F05-0BEF-5D64-3315-6F231A91B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ACDA5-18C5-4E40-80DE-05A929BF40C1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3516A1-11D1-BE84-60F1-14A231D0F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ABD5E5-03D9-459F-606A-DCDACF41F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72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E63625-665F-D5E8-28DC-73EEB9F65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5017" y="1143000"/>
            <a:ext cx="4381012" cy="434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La </a:t>
            </a:r>
            <a:r>
              <a:rPr lang="en-US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présentation</a:t>
            </a: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 du </a:t>
            </a:r>
            <a:r>
              <a:rPr lang="en-US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Christianisme</a:t>
            </a: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 et de la </a:t>
            </a:r>
            <a:r>
              <a:rPr lang="en-US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cathédrale</a:t>
            </a: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 de Strasbourg par les CM1a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86" y="59824"/>
            <a:ext cx="5051946" cy="67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7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texte, écriture manuscrite, plein air, ciel&#10;&#10;Description générée automatiquement">
            <a:extLst>
              <a:ext uri="{FF2B5EF4-FFF2-40B4-BE49-F238E27FC236}">
                <a16:creationId xmlns:a16="http://schemas.microsoft.com/office/drawing/2014/main" id="{280F26AE-C89B-1E5D-8DC6-CF25B91E6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74" y="0"/>
            <a:ext cx="5307357" cy="70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fournitures de bureau, enveloppe, papier&#10;&#10;Description générée automatiquement">
            <a:extLst>
              <a:ext uri="{FF2B5EF4-FFF2-40B4-BE49-F238E27FC236}">
                <a16:creationId xmlns:a16="http://schemas.microsoft.com/office/drawing/2014/main" id="{31EA6574-1FD5-51C0-3EE9-A3E51ECA4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9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écriture manuscrite, papier, Produit en papier&#10;&#10;Description générée automatiquement">
            <a:extLst>
              <a:ext uri="{FF2B5EF4-FFF2-40B4-BE49-F238E27FC236}">
                <a16:creationId xmlns:a16="http://schemas.microsoft.com/office/drawing/2014/main" id="{4F41B274-AF0F-A711-4A5A-859067C8C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36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texte, bâtiment, écriture manuscrite, papier&#10;&#10;Description générée automatiquement">
            <a:extLst>
              <a:ext uri="{FF2B5EF4-FFF2-40B4-BE49-F238E27FC236}">
                <a16:creationId xmlns:a16="http://schemas.microsoft.com/office/drawing/2014/main" id="{DA74F67E-AACE-B81B-D400-C369FF5B4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9" r="-2" b="-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Une image contenant texte, plein air, habits, fille&#10;&#10;Description générée automatiquement">
            <a:extLst>
              <a:ext uri="{FF2B5EF4-FFF2-40B4-BE49-F238E27FC236}">
                <a16:creationId xmlns:a16="http://schemas.microsoft.com/office/drawing/2014/main" id="{12D9144A-6C3B-3E4B-9EEE-9CE801E1A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2" r="-2" b="10035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texte, art, lettre, écriture manuscrite&#10;&#10;Description générée automatiquement">
            <a:extLst>
              <a:ext uri="{FF2B5EF4-FFF2-40B4-BE49-F238E27FC236}">
                <a16:creationId xmlns:a16="http://schemas.microsoft.com/office/drawing/2014/main" id="{13ECE4B8-CF7B-DF80-378E-49BD70079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6" y="643466"/>
            <a:ext cx="4175124" cy="55668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746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croquis, dessin, texte, art&#10;&#10;Description générée automatiquement">
            <a:extLst>
              <a:ext uri="{FF2B5EF4-FFF2-40B4-BE49-F238E27FC236}">
                <a16:creationId xmlns:a16="http://schemas.microsoft.com/office/drawing/2014/main" id="{E23BB2E6-D41C-A8A1-5B1C-A5B9F475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r="13693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2" name="Image 1" descr="Une image contenant habits, texte, jeans, homme&#10;&#10;Description générée automatiquement">
            <a:extLst>
              <a:ext uri="{FF2B5EF4-FFF2-40B4-BE49-F238E27FC236}">
                <a16:creationId xmlns:a16="http://schemas.microsoft.com/office/drawing/2014/main" id="{BE68723E-D858-DDA2-3C8D-A33E050AB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r="5192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4" name="Image 3" descr="Une image contenant texte, bâtiment, ciel, plein air&#10;&#10;Description générée automatiquement">
            <a:extLst>
              <a:ext uri="{FF2B5EF4-FFF2-40B4-BE49-F238E27FC236}">
                <a16:creationId xmlns:a16="http://schemas.microsoft.com/office/drawing/2014/main" id="{958FE319-D908-077F-D300-DF26A111B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0" r="8073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écriture manuscrite, papier, lettre&#10;&#10;Description générée automatiquement">
            <a:extLst>
              <a:ext uri="{FF2B5EF4-FFF2-40B4-BE49-F238E27FC236}">
                <a16:creationId xmlns:a16="http://schemas.microsoft.com/office/drawing/2014/main" id="{748DF8C5-0794-ADB6-41FF-19F3A300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r="8905"/>
          <a:stretch/>
        </p:blipFill>
        <p:spPr>
          <a:xfrm>
            <a:off x="197011" y="10"/>
            <a:ext cx="4063593" cy="6857990"/>
          </a:xfrm>
          <a:prstGeom prst="rect">
            <a:avLst/>
          </a:prstGeom>
        </p:spPr>
      </p:pic>
      <p:pic>
        <p:nvPicPr>
          <p:cNvPr id="5" name="Image 4" descr="Une image contenant personne, Papier photographique, art&#10;&#10;Description générée automatiquement">
            <a:extLst>
              <a:ext uri="{FF2B5EF4-FFF2-40B4-BE49-F238E27FC236}">
                <a16:creationId xmlns:a16="http://schemas.microsoft.com/office/drawing/2014/main" id="{FB88E256-8BA5-66EA-6EC2-60DBC7772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r="9916"/>
          <a:stretch/>
        </p:blipFill>
        <p:spPr>
          <a:xfrm>
            <a:off x="4456090" y="10"/>
            <a:ext cx="4063593" cy="6857990"/>
          </a:xfrm>
          <a:prstGeom prst="rect">
            <a:avLst/>
          </a:prstGeom>
        </p:spPr>
      </p:pic>
      <p:pic>
        <p:nvPicPr>
          <p:cNvPr id="6" name="Image 5" descr="Une image contenant texte, papier, écriture manuscrite, lettre&#10;&#10;Description générée automatiquement">
            <a:extLst>
              <a:ext uri="{FF2B5EF4-FFF2-40B4-BE49-F238E27FC236}">
                <a16:creationId xmlns:a16="http://schemas.microsoft.com/office/drawing/2014/main" id="{ADFB1664-DEDD-1AE3-19C7-1B0BF711F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51619" r="11508"/>
          <a:stretch/>
        </p:blipFill>
        <p:spPr>
          <a:xfrm>
            <a:off x="7501390" y="3337560"/>
            <a:ext cx="4063593" cy="33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écriture manuscrite, Rectangle, Produit en papier&#10;&#10;Description générée automatiquement">
            <a:extLst>
              <a:ext uri="{FF2B5EF4-FFF2-40B4-BE49-F238E27FC236}">
                <a16:creationId xmlns:a16="http://schemas.microsoft.com/office/drawing/2014/main" id="{239C52B1-2CE5-EB6A-1DF9-C9AE8645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7" name="Image 6" descr="Une image contenant texte, plante, écriture manuscrite, plein air&#10;&#10;Description générée automatiquement">
            <a:extLst>
              <a:ext uri="{FF2B5EF4-FFF2-40B4-BE49-F238E27FC236}">
                <a16:creationId xmlns:a16="http://schemas.microsoft.com/office/drawing/2014/main" id="{8F14C874-1C86-1446-1711-B9F73392F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49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0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papier, Produit en papier, Rectangle&#10;&#10;Description générée automatiquement">
            <a:extLst>
              <a:ext uri="{FF2B5EF4-FFF2-40B4-BE49-F238E27FC236}">
                <a16:creationId xmlns:a16="http://schemas.microsoft.com/office/drawing/2014/main" id="{52AF899A-A8CD-7BEC-B4C8-C9F1807E3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12" y="330200"/>
            <a:ext cx="4457700" cy="5943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D6932C-7307-E2C1-9ECA-CC5F6C957B45}"/>
              </a:ext>
            </a:extLst>
          </p:cNvPr>
          <p:cNvSpPr txBox="1"/>
          <p:nvPr/>
        </p:nvSpPr>
        <p:spPr>
          <a:xfrm>
            <a:off x="430712" y="612493"/>
            <a:ext cx="343412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000" dirty="0">
                <a:solidFill>
                  <a:srgbClr val="D3B7D0"/>
                </a:solidFill>
                <a:latin typeface="Algerian" panose="04020705040A02060702" pitchFamily="82" charset="0"/>
              </a:rPr>
              <a:t>Dans une église, on trouve :</a:t>
            </a:r>
            <a:endParaRPr lang="fr-FR" sz="5000" dirty="0"/>
          </a:p>
        </p:txBody>
      </p:sp>
    </p:spTree>
    <p:extLst>
      <p:ext uri="{BB962C8B-B14F-4D97-AF65-F5344CB8AC3E}">
        <p14:creationId xmlns:p14="http://schemas.microsoft.com/office/powerpoint/2010/main" val="3796194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écriture manuscrite, église, fenêtre&#10;&#10;Description générée automatiquement">
            <a:extLst>
              <a:ext uri="{FF2B5EF4-FFF2-40B4-BE49-F238E27FC236}">
                <a16:creationId xmlns:a16="http://schemas.microsoft.com/office/drawing/2014/main" id="{34C5F3E8-A436-FC95-4FE8-392E84111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11" name="Image 10" descr="Une image contenant texte, Dessin d’enfant, art, dessin&#10;&#10;Description générée automatiquement">
            <a:extLst>
              <a:ext uri="{FF2B5EF4-FFF2-40B4-BE49-F238E27FC236}">
                <a16:creationId xmlns:a16="http://schemas.microsoft.com/office/drawing/2014/main" id="{19705CC1-3883-87A3-92E5-8C2792ABE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49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2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dessin, Dessin d’enfant, papier&#10;&#10;Description générée automatiquement">
            <a:extLst>
              <a:ext uri="{FF2B5EF4-FFF2-40B4-BE49-F238E27FC236}">
                <a16:creationId xmlns:a16="http://schemas.microsoft.com/office/drawing/2014/main" id="{DA55A6DC-FDED-DCAD-9C5F-3EC3256FB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b="29675"/>
          <a:stretch/>
        </p:blipFill>
        <p:spPr>
          <a:xfrm>
            <a:off x="3020193" y="643467"/>
            <a:ext cx="61516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8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fournitures de bureau, papier&#10;&#10;Description générée automatiquement">
            <a:extLst>
              <a:ext uri="{FF2B5EF4-FFF2-40B4-BE49-F238E27FC236}">
                <a16:creationId xmlns:a16="http://schemas.microsoft.com/office/drawing/2014/main" id="{216CC309-C8FE-DA3B-1B7E-07E703058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2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papier, enveloppe, art&#10;&#10;Description générée automatiquement">
            <a:extLst>
              <a:ext uri="{FF2B5EF4-FFF2-40B4-BE49-F238E27FC236}">
                <a16:creationId xmlns:a16="http://schemas.microsoft.com/office/drawing/2014/main" id="{F5396775-E416-9946-DAD6-B554D4102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75" y="643466"/>
            <a:ext cx="4178299" cy="55710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Lieux sacrés, art, cathédrale, chapelle&#10;&#10;Description générée automatiquement">
            <a:extLst>
              <a:ext uri="{FF2B5EF4-FFF2-40B4-BE49-F238E27FC236}">
                <a16:creationId xmlns:a16="http://schemas.microsoft.com/office/drawing/2014/main" id="{BCCB04FC-8DE4-9011-2E2E-08C68D1A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25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52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écriture manuscrite, lettre, papier&#10;&#10;Description générée automatiquement">
            <a:extLst>
              <a:ext uri="{FF2B5EF4-FFF2-40B4-BE49-F238E27FC236}">
                <a16:creationId xmlns:a16="http://schemas.microsoft.com/office/drawing/2014/main" id="{79639C5E-EDC5-298F-C07C-1EB5EAC91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6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texte, lettre, écriture manuscrite, livre&#10;&#10;Description générée automatiquement">
            <a:extLst>
              <a:ext uri="{FF2B5EF4-FFF2-40B4-BE49-F238E27FC236}">
                <a16:creationId xmlns:a16="http://schemas.microsoft.com/office/drawing/2014/main" id="{14E06036-77D2-85D8-F2C5-2E6B109DD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55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enveloppe, fournitures de bureau, papier&#10;&#10;Description générée automatiquement">
            <a:extLst>
              <a:ext uri="{FF2B5EF4-FFF2-40B4-BE49-F238E27FC236}">
                <a16:creationId xmlns:a16="http://schemas.microsoft.com/office/drawing/2014/main" id="{0A4D34AC-C2AA-4713-1435-06AEA97B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706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écriture manuscrite, art, livre&#10;&#10;Description générée automatiquement">
            <a:extLst>
              <a:ext uri="{FF2B5EF4-FFF2-40B4-BE49-F238E27FC236}">
                <a16:creationId xmlns:a16="http://schemas.microsoft.com/office/drawing/2014/main" id="{E103AF2F-C7E0-475E-92DF-67C343913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75" y="0"/>
            <a:ext cx="514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3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croquis, dessin, art&#10;&#10;Description générée automatiquement">
            <a:extLst>
              <a:ext uri="{FF2B5EF4-FFF2-40B4-BE49-F238E27FC236}">
                <a16:creationId xmlns:a16="http://schemas.microsoft.com/office/drawing/2014/main" id="{EA6686B7-B9AF-F00B-7C22-0AA8B40B4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75" y="-856"/>
            <a:ext cx="514165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826DE24-AA0C-8FCF-ACF3-F5FEA77BB71D}"/>
              </a:ext>
            </a:extLst>
          </p:cNvPr>
          <p:cNvSpPr txBox="1"/>
          <p:nvPr/>
        </p:nvSpPr>
        <p:spPr>
          <a:xfrm>
            <a:off x="-4623" y="784459"/>
            <a:ext cx="43053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rgbClr val="D3B7D0"/>
                </a:solidFill>
                <a:latin typeface="Algerian" panose="04020705040A02060702" pitchFamily="82" charset="0"/>
              </a:rPr>
              <a:t>Dans une église, on trouve des statues qui racontent des histoires :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734190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texte, art, église, musée&#10;&#10;Description générée automatiquement">
            <a:extLst>
              <a:ext uri="{FF2B5EF4-FFF2-40B4-BE49-F238E27FC236}">
                <a16:creationId xmlns:a16="http://schemas.microsoft.com/office/drawing/2014/main" id="{EC937700-4A08-1949-7831-EFEFB0B4F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75" y="643466"/>
            <a:ext cx="4178299" cy="55710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écriture manuscrite, fournitures de bureau, art&#10;&#10;Description générée automatiquement">
            <a:extLst>
              <a:ext uri="{FF2B5EF4-FFF2-40B4-BE49-F238E27FC236}">
                <a16:creationId xmlns:a16="http://schemas.microsoft.com/office/drawing/2014/main" id="{244F5751-4805-938D-C232-CA8A10462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25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98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écriture manuscrite, art, papier&#10;&#10;Description générée automatiquement">
            <a:extLst>
              <a:ext uri="{FF2B5EF4-FFF2-40B4-BE49-F238E27FC236}">
                <a16:creationId xmlns:a16="http://schemas.microsoft.com/office/drawing/2014/main" id="{F870CDC8-A60F-42CC-3CC5-89606D65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75" y="0"/>
            <a:ext cx="514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54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écriture manuscrite, papier, lettre&#10;&#10;Description générée automatiquement">
            <a:extLst>
              <a:ext uri="{FF2B5EF4-FFF2-40B4-BE49-F238E27FC236}">
                <a16:creationId xmlns:a16="http://schemas.microsoft.com/office/drawing/2014/main" id="{D803B8E4-DF0D-7EB6-D08A-740EAB52D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9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DC5667-E927-E04D-FF64-BEF270159487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rgbClr val="D3B7D0"/>
                </a:solidFill>
                <a:latin typeface="Algerian" panose="04020705040A02060702" pitchFamily="82" charset="0"/>
              </a:rPr>
              <a:t>La religion </a:t>
            </a:r>
            <a:r>
              <a:rPr lang="en-US" sz="5000" dirty="0" err="1">
                <a:solidFill>
                  <a:srgbClr val="D3B7D0"/>
                </a:solidFill>
                <a:latin typeface="Algerian" panose="04020705040A02060702" pitchFamily="82" charset="0"/>
              </a:rPr>
              <a:t>chrétienne</a:t>
            </a:r>
            <a:r>
              <a:rPr lang="en-US" sz="5000" dirty="0">
                <a:solidFill>
                  <a:srgbClr val="D3B7D0"/>
                </a:solidFill>
                <a:latin typeface="Algerian" panose="04020705040A02060702" pitchFamily="82" charset="0"/>
              </a:rPr>
              <a:t> et </a:t>
            </a:r>
            <a:r>
              <a:rPr lang="en-US" sz="5000" dirty="0" err="1">
                <a:solidFill>
                  <a:srgbClr val="D3B7D0"/>
                </a:solidFill>
                <a:latin typeface="Algerian" panose="04020705040A02060702" pitchFamily="82" charset="0"/>
              </a:rPr>
              <a:t>ses</a:t>
            </a:r>
            <a:r>
              <a:rPr lang="en-US" sz="5000" dirty="0">
                <a:solidFill>
                  <a:srgbClr val="D3B7D0"/>
                </a:solidFill>
                <a:latin typeface="Algerian" panose="04020705040A02060702" pitchFamily="82" charset="0"/>
              </a:rPr>
              <a:t> </a:t>
            </a:r>
            <a:r>
              <a:rPr lang="en-US" sz="5000" dirty="0" err="1">
                <a:solidFill>
                  <a:srgbClr val="D3B7D0"/>
                </a:solidFill>
                <a:latin typeface="Algerian" panose="04020705040A02060702" pitchFamily="82" charset="0"/>
              </a:rPr>
              <a:t>personnages</a:t>
            </a:r>
            <a:r>
              <a:rPr lang="en-US" sz="5000" dirty="0">
                <a:solidFill>
                  <a:srgbClr val="D3B7D0"/>
                </a:solidFill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3" name="Image 2" descr="Une image contenant texte, lettre, écriture manuscrite, papier&#10;&#10;Description générée automatiquement">
            <a:extLst>
              <a:ext uri="{FF2B5EF4-FFF2-40B4-BE49-F238E27FC236}">
                <a16:creationId xmlns:a16="http://schemas.microsoft.com/office/drawing/2014/main" id="{E7E5AA4E-370A-77B2-6CBE-CF42243E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43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84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fournitures de bureau, papier, Produit en papier&#10;&#10;Description générée automatiquement">
            <a:extLst>
              <a:ext uri="{FF2B5EF4-FFF2-40B4-BE49-F238E27FC236}">
                <a16:creationId xmlns:a16="http://schemas.microsoft.com/office/drawing/2014/main" id="{A3CCE5CE-F461-4B3B-31F0-99C483663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44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écriture manuscrite, fournitures de bureau, papier&#10;&#10;Description générée automatiquement">
            <a:extLst>
              <a:ext uri="{FF2B5EF4-FFF2-40B4-BE49-F238E27FC236}">
                <a16:creationId xmlns:a16="http://schemas.microsoft.com/office/drawing/2014/main" id="{E6433C4C-2D49-D513-5DF0-F2CB5A1EB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7" name="Image 6" descr="Une image contenant texte, art, croquis, dessin&#10;&#10;Description générée automatiquement">
            <a:extLst>
              <a:ext uri="{FF2B5EF4-FFF2-40B4-BE49-F238E27FC236}">
                <a16:creationId xmlns:a16="http://schemas.microsoft.com/office/drawing/2014/main" id="{C04C03D8-862D-B789-FA9C-1514D2780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49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25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14BD55-697B-AB32-775F-5B377A00EC58}"/>
              </a:ext>
            </a:extLst>
          </p:cNvPr>
          <p:cNvSpPr txBox="1"/>
          <p:nvPr/>
        </p:nvSpPr>
        <p:spPr>
          <a:xfrm>
            <a:off x="255645" y="108332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Des </a:t>
            </a:r>
            <a:r>
              <a:rPr lang="en-US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cathédrales</a:t>
            </a: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 du monde </a:t>
            </a:r>
            <a:r>
              <a:rPr lang="en-US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entier</a:t>
            </a:r>
            <a:endParaRPr lang="en-US" sz="4000" dirty="0">
              <a:solidFill>
                <a:srgbClr val="D3B7D0"/>
              </a:solidFill>
              <a:latin typeface="Algerian" panose="04020705040A02060702" pitchFamily="82" charset="0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D3B7D0"/>
              </a:solidFill>
              <a:latin typeface="Algerian" panose="04020705040A02060702" pitchFamily="82" charset="0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Notre dame de Paris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6" r="-2" b="787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9755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4" y="332508"/>
            <a:ext cx="4897078" cy="48819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383" y="5378982"/>
            <a:ext cx="4214615" cy="71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Duomo</a:t>
            </a:r>
            <a:r>
              <a:rPr lang="fr-FR" sz="4000" dirty="0">
                <a:solidFill>
                  <a:srgbClr val="D3B7D0"/>
                </a:solidFill>
                <a:latin typeface="Algerian" panose="04020705040A02060702" pitchFamily="82" charset="0"/>
              </a:rPr>
              <a:t> de Milan</a:t>
            </a: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2509"/>
            <a:ext cx="4889430" cy="48819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68310" y="5448383"/>
            <a:ext cx="695440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Sagrada</a:t>
            </a:r>
            <a:r>
              <a:rPr lang="fr-FR" sz="4000" dirty="0">
                <a:solidFill>
                  <a:srgbClr val="D3B7D0"/>
                </a:solidFill>
                <a:latin typeface="Algerian" panose="04020705040A02060702" pitchFamily="82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Familia</a:t>
            </a:r>
            <a:r>
              <a:rPr lang="fr-FR" sz="4000" dirty="0">
                <a:solidFill>
                  <a:srgbClr val="D3B7D0"/>
                </a:solidFill>
                <a:latin typeface="Algerian" panose="04020705040A02060702" pitchFamily="82" charset="0"/>
              </a:rPr>
              <a:t> de Barcelone</a:t>
            </a:r>
          </a:p>
        </p:txBody>
      </p:sp>
    </p:spTree>
    <p:extLst>
      <p:ext uri="{BB962C8B-B14F-4D97-AF65-F5344CB8AC3E}">
        <p14:creationId xmlns:p14="http://schemas.microsoft.com/office/powerpoint/2010/main" val="2975090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6615" y="4789741"/>
            <a:ext cx="593468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solidFill>
                  <a:srgbClr val="D3B7D0"/>
                </a:solidFill>
                <a:latin typeface="Algerian" panose="04020705040A02060702" pitchFamily="82" charset="0"/>
              </a:rPr>
              <a:t>Basile le Bienheureux de Moscou</a:t>
            </a:r>
          </a:p>
        </p:txBody>
      </p:sp>
      <p:sp>
        <p:nvSpPr>
          <p:cNvPr id="7" name="Rectangle 6"/>
          <p:cNvSpPr/>
          <p:nvPr/>
        </p:nvSpPr>
        <p:spPr>
          <a:xfrm>
            <a:off x="6902013" y="5217568"/>
            <a:ext cx="4690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Hallgrimskhrka</a:t>
            </a:r>
            <a:endParaRPr lang="fr-FR" sz="4000" dirty="0">
              <a:solidFill>
                <a:srgbClr val="D3B7D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6" y="162323"/>
            <a:ext cx="5615471" cy="462741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42" y="559175"/>
            <a:ext cx="4809231" cy="44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81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911" y="5138388"/>
            <a:ext cx="556130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solidFill>
                  <a:srgbClr val="D3B7D0"/>
                </a:solidFill>
                <a:latin typeface="Algerian" panose="04020705040A02060702" pitchFamily="82" charset="0"/>
              </a:rPr>
              <a:t>La cathédrale de Séville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4395" y="5032747"/>
            <a:ext cx="695440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solidFill>
                  <a:srgbClr val="D3B7D0"/>
                </a:solidFill>
                <a:latin typeface="Algerian" panose="04020705040A02060702" pitchFamily="82" charset="0"/>
              </a:rPr>
              <a:t>La cathédrale Saint Paul de New York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3" y="529157"/>
            <a:ext cx="5199835" cy="4375352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90" y="529157"/>
            <a:ext cx="602742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A2C77-1FAE-BEDF-DA08-C5BA04E1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6844A-CF41-37D9-3FE9-F79B0A58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617" y="850900"/>
            <a:ext cx="4381012" cy="4343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Et </a:t>
            </a:r>
            <a:r>
              <a:rPr lang="en-US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maintenant</a:t>
            </a: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 place à un chant </a:t>
            </a:r>
            <a:r>
              <a:rPr lang="en-US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d’église</a:t>
            </a: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 !</a:t>
            </a:r>
            <a:b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</a:br>
            <a:b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</a:b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Rock </a:t>
            </a:r>
            <a:r>
              <a:rPr lang="en-US" sz="4000">
                <a:solidFill>
                  <a:srgbClr val="D3B7D0"/>
                </a:solidFill>
                <a:latin typeface="Algerian" panose="04020705040A02060702" pitchFamily="82" charset="0"/>
              </a:rPr>
              <a:t>my soul !</a:t>
            </a:r>
            <a:endParaRPr lang="en-US" sz="4000" dirty="0">
              <a:solidFill>
                <a:srgbClr val="D3B7D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069495-BFC1-385E-8994-572B6444D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29" y="119648"/>
            <a:ext cx="5051946" cy="67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DC5667-E927-E04D-FF64-BEF270159487}"/>
              </a:ext>
            </a:extLst>
          </p:cNvPr>
          <p:cNvSpPr txBox="1"/>
          <p:nvPr/>
        </p:nvSpPr>
        <p:spPr>
          <a:xfrm>
            <a:off x="1412904" y="538660"/>
            <a:ext cx="9366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Merci pour votre écoute !</a:t>
            </a:r>
          </a:p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Place au quiz !</a:t>
            </a:r>
          </a:p>
        </p:txBody>
      </p:sp>
    </p:spTree>
    <p:extLst>
      <p:ext uri="{BB962C8B-B14F-4D97-AF65-F5344CB8AC3E}">
        <p14:creationId xmlns:p14="http://schemas.microsoft.com/office/powerpoint/2010/main" val="334503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A4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DC5667-E927-E04D-FF64-BEF270159487}"/>
              </a:ext>
            </a:extLst>
          </p:cNvPr>
          <p:cNvSpPr txBox="1"/>
          <p:nvPr/>
        </p:nvSpPr>
        <p:spPr>
          <a:xfrm>
            <a:off x="344487" y="0"/>
            <a:ext cx="3835400" cy="3130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La religion </a:t>
            </a:r>
            <a:r>
              <a:rPr lang="en-US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chrétienne</a:t>
            </a: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 et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 </a:t>
            </a:r>
            <a:r>
              <a:rPr lang="en-US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ses</a:t>
            </a: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 </a:t>
            </a:r>
            <a:r>
              <a:rPr lang="en-US" sz="4000" dirty="0" err="1">
                <a:solidFill>
                  <a:srgbClr val="D3B7D0"/>
                </a:solidFill>
                <a:latin typeface="Algerian" panose="04020705040A02060702" pitchFamily="82" charset="0"/>
              </a:rPr>
              <a:t>objets</a:t>
            </a:r>
            <a:r>
              <a:rPr lang="en-US" sz="4000" dirty="0">
                <a:solidFill>
                  <a:srgbClr val="D3B7D0"/>
                </a:solidFill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3" name="Image 2" descr="Une image contenant texte, lettre, écriture manuscrite, papier&#10;&#10;Description générée automatiquement">
            <a:extLst>
              <a:ext uri="{FF2B5EF4-FFF2-40B4-BE49-F238E27FC236}">
                <a16:creationId xmlns:a16="http://schemas.microsoft.com/office/drawing/2014/main" id="{5D66C329-6555-7B8D-E3A7-85CC33357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44" y="165122"/>
            <a:ext cx="4852955" cy="64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 descr="Une image contenant texte, livre, dessin humoristique, lettre&#10;&#10;Description générée automatiquement">
            <a:extLst>
              <a:ext uri="{FF2B5EF4-FFF2-40B4-BE49-F238E27FC236}">
                <a16:creationId xmlns:a16="http://schemas.microsoft.com/office/drawing/2014/main" id="{C2BF96DB-0914-6BB6-58C9-4960F91B8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67" y="918546"/>
            <a:ext cx="3734500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papier, sac, écriture manuscrite&#10;&#10;Description générée automatiquement">
            <a:extLst>
              <a:ext uri="{FF2B5EF4-FFF2-40B4-BE49-F238E27FC236}">
                <a16:creationId xmlns:a16="http://schemas.microsoft.com/office/drawing/2014/main" id="{9B42CED4-FEF5-340E-25E1-C5504A72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03" y="434824"/>
            <a:ext cx="4178298" cy="5571065"/>
          </a:xfrm>
          <a:prstGeom prst="rect">
            <a:avLst/>
          </a:prstGeom>
          <a:ln>
            <a:noFill/>
          </a:ln>
        </p:spPr>
      </p:pic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65621F-9406-6143-1BFB-57373CD251DB}"/>
              </a:ext>
            </a:extLst>
          </p:cNvPr>
          <p:cNvSpPr txBox="1"/>
          <p:nvPr/>
        </p:nvSpPr>
        <p:spPr>
          <a:xfrm>
            <a:off x="-595344" y="2081349"/>
            <a:ext cx="61023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000" dirty="0">
                <a:solidFill>
                  <a:srgbClr val="D3B7D0"/>
                </a:solidFill>
                <a:latin typeface="Algerian" panose="04020705040A02060702" pitchFamily="82" charset="0"/>
              </a:rPr>
              <a:t>Les fêtes chrétiennes</a:t>
            </a:r>
          </a:p>
        </p:txBody>
      </p:sp>
    </p:spTree>
    <p:extLst>
      <p:ext uri="{BB962C8B-B14F-4D97-AF65-F5344CB8AC3E}">
        <p14:creationId xmlns:p14="http://schemas.microsoft.com/office/powerpoint/2010/main" val="426013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écriture manuscrite, lettre, papier&#10;&#10;Description générée automatiquement">
            <a:extLst>
              <a:ext uri="{FF2B5EF4-FFF2-40B4-BE49-F238E27FC236}">
                <a16:creationId xmlns:a16="http://schemas.microsoft.com/office/drawing/2014/main" id="{F146B9CE-1C84-8DAD-9597-2F5BD7EC2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96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 descr="Une image contenant texte, écriture manuscrite, Dessin d’enfant&#10;&#10;Description générée automatiquement">
            <a:extLst>
              <a:ext uri="{FF2B5EF4-FFF2-40B4-BE49-F238E27FC236}">
                <a16:creationId xmlns:a16="http://schemas.microsoft.com/office/drawing/2014/main" id="{BE5FA894-3C0F-5909-387D-AB15AE59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6" y="643466"/>
            <a:ext cx="4175124" cy="556683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6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B4333A-BE34-1CCC-235B-F0C23F8EB5EC}"/>
              </a:ext>
            </a:extLst>
          </p:cNvPr>
          <p:cNvSpPr txBox="1"/>
          <p:nvPr/>
        </p:nvSpPr>
        <p:spPr>
          <a:xfrm>
            <a:off x="1207805" y="470294"/>
            <a:ext cx="9366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un lieu de culte chrétien :</a:t>
            </a:r>
          </a:p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La cathédrale de Strasbourg</a:t>
            </a:r>
          </a:p>
        </p:txBody>
      </p:sp>
    </p:spTree>
    <p:extLst>
      <p:ext uri="{BB962C8B-B14F-4D97-AF65-F5344CB8AC3E}">
        <p14:creationId xmlns:p14="http://schemas.microsoft.com/office/powerpoint/2010/main" val="28971704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109</Words>
  <Application>Microsoft Office PowerPoint</Application>
  <PresentationFormat>Grand écran</PresentationFormat>
  <Paragraphs>21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Algerian</vt:lpstr>
      <vt:lpstr>Arial</vt:lpstr>
      <vt:lpstr>Calibri</vt:lpstr>
      <vt:lpstr>Calibri Light</vt:lpstr>
      <vt:lpstr>Times New Roman</vt:lpstr>
      <vt:lpstr>Thème Office</vt:lpstr>
      <vt:lpstr>La présentation du Christianisme et de la cathédrale de Strasbourg par les CM1a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maintenant place à un chant d’église !  Rock my soul 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présentation du Christianisme et de la cathédrale de Strasbourg par les CM1a</dc:title>
  <dc:creator>Vincent Brosseau</dc:creator>
  <cp:lastModifiedBy>BROSSEAU Marie-Noelle</cp:lastModifiedBy>
  <cp:revision>12</cp:revision>
  <dcterms:created xsi:type="dcterms:W3CDTF">2023-10-15T14:56:39Z</dcterms:created>
  <dcterms:modified xsi:type="dcterms:W3CDTF">2024-10-14T10:06:03Z</dcterms:modified>
</cp:coreProperties>
</file>