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56" r:id="rId3"/>
    <p:sldId id="263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BD42D-C869-194C-97C8-F7F1FB280501}" v="3" dt="2023-05-01T15:23:47.850"/>
    <p1510:client id="{D8DB13FF-0486-B447-9CB7-FD799E006A6D}" v="85" dt="2023-05-01T13:05:23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/>
    <p:restoredTop sz="94730"/>
  </p:normalViewPr>
  <p:slideViewPr>
    <p:cSldViewPr snapToGrid="0">
      <p:cViewPr varScale="1">
        <p:scale>
          <a:sx n="114" d="100"/>
          <a:sy n="114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E82BC-B938-FA44-93AC-04807ACD62B1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1BFB5-F17D-CA48-8191-67F1F0014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47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BFB5-F17D-CA48-8191-67F1F0014DB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11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D6D96-03EE-8600-5936-E9D36DE35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4CA8FB-2F55-7CE1-5437-6A300F8B1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38FC88-DA2C-E63B-38CB-9C2FF93F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EBE-1FC0-AE4B-A647-3FD92F363BD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D918E1-7DDF-CE37-B3D0-D8E6B750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3D2D26-D86D-76CA-6CD8-14CE9F30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BF30-F145-A344-B2D6-47A3E5244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58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CD609-6179-E559-9BBD-3D4EB8D6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2471F6-61E0-3745-308B-675AE3E27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40846C-8E65-9AE8-F97D-A238F21F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EBE-1FC0-AE4B-A647-3FD92F363BD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C6E5AA-2CB7-690F-1C44-B0E4AE6C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A2B02F-6536-D61A-0D4D-2B4136F5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BF30-F145-A344-B2D6-47A3E5244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74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E1DC4E8-3C31-2961-F49E-9B332D93B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2C68A6-6917-D376-DD77-1C3D51711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51A0F2-13AC-BAF2-ACE3-0FD083EC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EBE-1FC0-AE4B-A647-3FD92F363BD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6348AD-EAA4-7085-19C1-88230EC5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984E05-39F4-90DA-ECB9-CE9059E1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BF30-F145-A344-B2D6-47A3E5244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52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D78B0-9E59-8DE9-F1DF-28FE2D53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2665F7-9EB8-D7D1-DFEE-5A56D0AD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711E92-67D3-B8D7-3109-B03B78A6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EBE-1FC0-AE4B-A647-3FD92F363BD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48E926-CA9B-C403-1B36-52C4F6FE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8FC61D-4FDC-4B84-3E9A-A9B8A32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BF30-F145-A344-B2D6-47A3E5244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52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4BF11-5954-E4A0-ABFD-678593AB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8BA430-9C19-A2FF-8E2A-DB1B47EE3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DECC98-7857-1835-943D-E3AFF00F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EBE-1FC0-AE4B-A647-3FD92F363BD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C2AF0F-2D9B-E8E4-52DC-550AFBDC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DC28B0-8642-BD35-B8C4-0D7728B9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BF30-F145-A344-B2D6-47A3E5244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49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DF434-A1FA-E4A0-ABE1-5CEEBBBA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1C67B0-5AAA-1436-4DD7-680340071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B4BDF2-5B5E-0932-670C-13AB32176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DA08DA-7450-68D6-AFC4-1D89292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EBE-1FC0-AE4B-A647-3FD92F363BD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7713F6-A20D-88D7-6238-C965F17A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64CB70-69FF-7424-AD60-8879B7EA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BF30-F145-A344-B2D6-47A3E5244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61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97F86-8DFF-60D3-3942-4D903BFA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95AA92-FA9D-D0C9-60B5-93309F99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D6D221-0DE8-BD4F-9E94-A9254184A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93365A-6CB3-6E9C-EFCF-B40FBC890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ACC7F4-34C6-18A0-401E-96FE45DF1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9CA5B2-04AB-F7A4-23AB-FA975996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EBE-1FC0-AE4B-A647-3FD92F363BD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C536E8-7E90-9195-DFFD-1A00584D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886181-D4AC-210D-B551-428BF328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BF30-F145-A344-B2D6-47A3E5244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41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5AFE5-F962-2D9D-1297-C902CF0A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1E1146-39BF-7343-AAA1-52561899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EBE-1FC0-AE4B-A647-3FD92F363BD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DADB79-31F8-57A7-4B66-A036742F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7775DD-1397-598D-6F0A-4908A384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BF30-F145-A344-B2D6-47A3E5244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59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F3075B-F685-8D82-0CF1-75F630AA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EBE-1FC0-AE4B-A647-3FD92F363BD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F3BD93-3757-C0F3-6B47-4346AB2B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09E74D-9595-9F34-8CF7-BB780D39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BF30-F145-A344-B2D6-47A3E5244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88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E99F8-93D9-ACCB-139F-73BB9088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5CB5A4-6113-2E7D-6956-C709C0D6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9EA399-2C64-F314-8D53-F031CBB14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F76B85-CB76-C1D3-6333-A53711C6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EBE-1FC0-AE4B-A647-3FD92F363BD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FE2F14-B99B-2EC8-2F5C-F18895D5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16FA4E-961C-B3C2-4BAE-1B63EA90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BF30-F145-A344-B2D6-47A3E5244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27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4E991-A0D8-F671-1FB4-87436859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7A987B2-A974-3979-5C1E-AEAA850D7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B6CC5B-8FA9-0961-AF90-315F47B05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2E55AE-816D-512B-6DD5-A54A3C1F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EBE-1FC0-AE4B-A647-3FD92F363BD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D887BD-E007-4CE0-53FE-A91E7AC2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3D3B74-6C5F-6329-B059-FC4D392D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BF30-F145-A344-B2D6-47A3E5244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4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E267B7-7F3F-4431-302E-38D60DEA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AB4000-2960-DE23-751E-C0E0DF15A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6D0D6E-00BE-43BF-CCC7-5A49DBEC1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4EBE-1FC0-AE4B-A647-3FD92F363BD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6C899D-9278-5479-DC79-6B71A8987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FD8B7A-C584-B649-7FFB-2D8A755A3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BF30-F145-A344-B2D6-47A3E5244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1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r.vikidia.org/wiki/Fichier:Olympie_-_stade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radiofrance.fr/s3/cruiser-production/2021/06/17eceb6e-cc3e-4401-88d6-c599206f3b01/1200x680_place_de_la_concorde_-_paris_202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5F14DB8-E76A-92EE-8BBE-996322574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1" b="36999"/>
          <a:stretch/>
        </p:blipFill>
        <p:spPr bwMode="auto">
          <a:xfrm>
            <a:off x="-1514" y="22357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9CABCF-ECBF-B2BD-11ED-34D4A687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1889" y="709603"/>
            <a:ext cx="11057417" cy="2057400"/>
          </a:xfrm>
        </p:spPr>
        <p:txBody>
          <a:bodyPr anchor="b">
            <a:normAutofit/>
          </a:bodyPr>
          <a:lstStyle/>
          <a:p>
            <a:pPr algn="just"/>
            <a:r>
              <a:rPr lang="fr-FR" sz="6600" dirty="0"/>
              <a:t>                  </a:t>
            </a:r>
            <a:r>
              <a:rPr lang="fr-FR" sz="6600" b="1" dirty="0"/>
              <a:t>Les Jeux Olympiques 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E8B8E4-6229-5D15-C2B5-88D2AA7A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0" i="0">
                <a:effectLst/>
                <a:latin typeface="Arial" panose="020B0604020202020204" pitchFamily="34" charset="0"/>
              </a:rPr>
              <a:t>Les </a:t>
            </a:r>
            <a:r>
              <a:rPr lang="fr-FR" sz="2000" b="1" i="0">
                <a:effectLst/>
                <a:latin typeface="Arial" panose="020B0604020202020204" pitchFamily="34" charset="0"/>
              </a:rPr>
              <a:t>Jeux olympiques</a:t>
            </a:r>
            <a:r>
              <a:rPr lang="fr-FR" sz="2000" b="0" i="0">
                <a:effectLst/>
                <a:latin typeface="Arial" panose="020B0604020202020204" pitchFamily="34" charset="0"/>
              </a:rPr>
              <a:t> ou </a:t>
            </a:r>
            <a:r>
              <a:rPr lang="fr-FR" sz="2000" b="1" i="0">
                <a:effectLst/>
                <a:latin typeface="Arial" panose="020B0604020202020204" pitchFamily="34" charset="0"/>
              </a:rPr>
              <a:t>JO</a:t>
            </a:r>
            <a:r>
              <a:rPr lang="fr-FR" sz="2000" b="0" i="0">
                <a:effectLst/>
                <a:latin typeface="Arial" panose="020B0604020202020204" pitchFamily="34" charset="0"/>
              </a:rPr>
              <a:t> désignent deux choses : les </a:t>
            </a:r>
            <a:r>
              <a:rPr lang="fr-FR" sz="2000" b="1" i="0">
                <a:effectLst/>
                <a:latin typeface="Arial" panose="020B0604020202020204" pitchFamily="34" charset="0"/>
              </a:rPr>
              <a:t>Jeux olympiques antiques</a:t>
            </a:r>
            <a:r>
              <a:rPr lang="fr-FR" sz="2000" b="0" i="0">
                <a:effectLst/>
                <a:latin typeface="Arial" panose="020B0604020202020204" pitchFamily="34" charset="0"/>
              </a:rPr>
              <a:t>, qui avaient lieu en </a:t>
            </a:r>
            <a:r>
              <a:rPr lang="fr-FR" sz="2000" b="0" i="0" u="none" strike="noStrike">
                <a:effectLst/>
                <a:latin typeface="Arial" panose="020B0604020202020204" pitchFamily="34" charset="0"/>
              </a:rPr>
              <a:t>Grèce</a:t>
            </a:r>
            <a:r>
              <a:rPr lang="fr-FR" sz="2000" b="0" i="0">
                <a:effectLst/>
                <a:latin typeface="Arial" panose="020B0604020202020204" pitchFamily="34" charset="0"/>
              </a:rPr>
              <a:t>, et les </a:t>
            </a:r>
            <a:r>
              <a:rPr lang="fr-FR" sz="2000" b="1" i="0">
                <a:effectLst/>
                <a:latin typeface="Arial" panose="020B0604020202020204" pitchFamily="34" charset="0"/>
              </a:rPr>
              <a:t>Jeux olympiques modernes</a:t>
            </a:r>
            <a:r>
              <a:rPr lang="fr-FR" sz="2000" b="0" i="0">
                <a:effectLst/>
                <a:latin typeface="Arial" panose="020B0604020202020204" pitchFamily="34" charset="0"/>
              </a:rPr>
              <a:t>, qui ont été réinventés par le baron </a:t>
            </a:r>
            <a:r>
              <a:rPr lang="fr-FR" sz="2000" b="0" i="0" u="none" strike="noStrike">
                <a:effectLst/>
                <a:latin typeface="Arial" panose="020B0604020202020204" pitchFamily="34" charset="0"/>
              </a:rPr>
              <a:t>français</a:t>
            </a:r>
            <a:r>
              <a:rPr lang="fr-FR" sz="2000" b="0" i="0">
                <a:effectLst/>
                <a:latin typeface="Arial" panose="020B0604020202020204" pitchFamily="34" charset="0"/>
              </a:rPr>
              <a:t> </a:t>
            </a:r>
            <a:r>
              <a:rPr lang="fr-FR" sz="2000" b="0" i="0" u="none" strike="noStrike">
                <a:effectLst/>
                <a:latin typeface="Arial" panose="020B0604020202020204" pitchFamily="34" charset="0"/>
              </a:rPr>
              <a:t>Pierre de Coubertin</a:t>
            </a:r>
            <a:r>
              <a:rPr lang="fr-FR" sz="2000" b="0" i="0">
                <a:effectLst/>
                <a:latin typeface="Arial" panose="020B0604020202020204" pitchFamily="34" charset="0"/>
              </a:rPr>
              <a:t> en 1896.</a:t>
            </a:r>
          </a:p>
          <a:p>
            <a:pPr marL="0" indent="0">
              <a:buNone/>
            </a:pP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58587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681B17-0D3A-BE6E-5097-6B37A7341A4A}"/>
              </a:ext>
            </a:extLst>
          </p:cNvPr>
          <p:cNvSpPr txBox="1"/>
          <p:nvPr/>
        </p:nvSpPr>
        <p:spPr>
          <a:xfrm>
            <a:off x="479575" y="-138365"/>
            <a:ext cx="5616425" cy="787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b="0" i="0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Jeux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Olympiques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antiques</a:t>
            </a:r>
          </a:p>
        </p:txBody>
      </p:sp>
      <p:sp>
        <p:nvSpPr>
          <p:cNvPr id="1032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34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D30E9D-846B-8126-E564-567A9953C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12" y="1065261"/>
            <a:ext cx="5217173" cy="54956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dirty="0">
                <a:solidFill>
                  <a:schemeClr val="bg1"/>
                </a:solidFill>
                <a:latin typeface="+mn-lt"/>
              </a:rPr>
              <a:t>D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es hommes s'affrontaient au cours de plusieurs disciplines (les jeux étaient interdits aux femmes sportives ou spectatrices) :</a:t>
            </a:r>
          </a:p>
          <a:p>
            <a:pPr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course à pied, de vitesse, de demi-fond et de fond ;</a:t>
            </a:r>
          </a:p>
          <a:p>
            <a:pPr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lancer du javelot et du disque ;</a:t>
            </a:r>
          </a:p>
          <a:p>
            <a:pPr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saut en longueur (différent de celui pratiqué aujourd'hui) ;</a:t>
            </a:r>
          </a:p>
          <a:p>
            <a:pPr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trois sports de combat ;</a:t>
            </a:r>
          </a:p>
          <a:p>
            <a:pPr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pentathlon (série de cinq épreuves).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vainqueurs de ces Jeux étaient traités pendant quatre ans comme des dieux et recevaient une couronne d'olivier.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premiers Jeux que l'on connaisse datent de -776 et ils servaient à honorer Zeus. Les derniers Jeux olympiques ont eu lieu en 393. </a:t>
            </a:r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037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038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1045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2" name="Freeform: Shape 1281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3" name="Freeform: Shape 1282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4" name="Freeform: Shape 1283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6" name="Freeform: Shape 1365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1" name="Freeform: Shape 1370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2" name="Freeform: Shape 1371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3" name="Freeform: Shape 1372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4" name="Freeform: Shape 1373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5" name="Freeform: Shape 1374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6" name="Freeform: Shape 1375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7" name="Freeform: Shape 1376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8" name="Freeform: Shape 1377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9" name="Freeform: Shape 1378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0" name="Freeform: Shape 1379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1" name="Freeform: Shape 1380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2" name="Freeform: Shape 1381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4" name="Freeform: Shape 1383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046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5" name="Freeform: Shape 1154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6" name="Freeform: Shape 1155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6" name="AutoShape 3">
            <a:hlinkClick r:id="rId2"/>
            <a:extLst>
              <a:ext uri="{FF2B5EF4-FFF2-40B4-BE49-F238E27FC236}">
                <a16:creationId xmlns:a16="http://schemas.microsoft.com/office/drawing/2014/main" id="{9C5DA849-3F0B-3084-FC48-199F582ACC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664508" y="2614753"/>
            <a:ext cx="3556000" cy="19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5811B85-D452-C4BA-2EA1-7FBAD4C16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257" y="1669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4A94B6-354E-8869-BD1F-D7D89ED4820B}"/>
              </a:ext>
            </a:extLst>
          </p:cNvPr>
          <p:cNvSpPr/>
          <p:nvPr/>
        </p:nvSpPr>
        <p:spPr>
          <a:xfrm>
            <a:off x="6316494" y="238830"/>
            <a:ext cx="5163421" cy="6360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BACE9C-7978-1698-C22A-1BBA399E2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51" y="238830"/>
            <a:ext cx="4543474" cy="63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0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 descr="Une image contenant léger, fontaine, nuit&#10;&#10;Description générée automatiquement">
            <a:extLst>
              <a:ext uri="{FF2B5EF4-FFF2-40B4-BE49-F238E27FC236}">
                <a16:creationId xmlns:a16="http://schemas.microsoft.com/office/drawing/2014/main" id="{9E9EC249-4611-2EC0-C891-5EF52849E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" r="26529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4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E820AA-CAC8-5108-3EAA-535441BAA7EF}"/>
              </a:ext>
            </a:extLst>
          </p:cNvPr>
          <p:cNvSpPr txBox="1"/>
          <p:nvPr/>
        </p:nvSpPr>
        <p:spPr>
          <a:xfrm>
            <a:off x="392782" y="-465328"/>
            <a:ext cx="5703217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0" i="0" dirty="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Les Jeux </a:t>
            </a:r>
            <a:r>
              <a:rPr lang="en-US" sz="2400" dirty="0" err="1">
                <a:latin typeface="+mj-lt"/>
                <a:ea typeface="+mj-ea"/>
                <a:cs typeface="+mj-cs"/>
              </a:rPr>
              <a:t>Olympiques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modernes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D03095-ABB1-518F-368C-9C945025FCD1}"/>
              </a:ext>
            </a:extLst>
          </p:cNvPr>
          <p:cNvSpPr txBox="1"/>
          <p:nvPr/>
        </p:nvSpPr>
        <p:spPr>
          <a:xfrm>
            <a:off x="290286" y="1214118"/>
            <a:ext cx="6545943" cy="55707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b="0" i="0" dirty="0">
                <a:effectLst/>
              </a:rPr>
              <a:t>Les JO sont rétablis à l’occasion du premier congrès olympique, organisé à Paris du 16 au 23 juin 1894 par le Baron Pierre de Coubertin dans le grand amphithéâtre de la Sorbonne.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b="0" i="0" dirty="0">
                <a:effectLst/>
              </a:rPr>
              <a:t>Pour Pierre de Coubertin, le sport devait permettre le rapprochement des peuples et aider à maintenir la paix.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9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b="0" i="0" dirty="0">
                <a:effectLst/>
              </a:rPr>
              <a:t>Les trois valeurs de l'Olympisme sont </a:t>
            </a:r>
            <a:r>
              <a:rPr lang="fr-FR" sz="1900" b="1" i="0" dirty="0">
                <a:effectLst/>
              </a:rPr>
              <a:t>l'excellence</a:t>
            </a:r>
            <a:r>
              <a:rPr lang="fr-FR" sz="1900" b="0" i="0" dirty="0">
                <a:effectLst/>
              </a:rPr>
              <a:t>, </a:t>
            </a:r>
            <a:r>
              <a:rPr lang="fr-FR" sz="1900" b="1" i="0" dirty="0">
                <a:effectLst/>
              </a:rPr>
              <a:t>l'amitié</a:t>
            </a:r>
            <a:r>
              <a:rPr lang="fr-FR" sz="1900" b="0" i="0" dirty="0">
                <a:effectLst/>
              </a:rPr>
              <a:t> et </a:t>
            </a:r>
            <a:r>
              <a:rPr lang="fr-FR" sz="1900" b="1" i="0" dirty="0">
                <a:effectLst/>
              </a:rPr>
              <a:t>le respect</a:t>
            </a:r>
            <a:r>
              <a:rPr lang="fr-FR" sz="1900" b="0" i="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b="0" i="0" dirty="0">
                <a:effectLst/>
              </a:rPr>
              <a:t>Aux JO de Londres en 1908, </a:t>
            </a:r>
            <a:r>
              <a:rPr lang="fr-FR" sz="1900" dirty="0"/>
              <a:t>Pierre de Coubertin </a:t>
            </a:r>
            <a:r>
              <a:rPr lang="fr-FR" sz="1900" b="0" i="0" dirty="0">
                <a:effectLst/>
              </a:rPr>
              <a:t>dit : « </a:t>
            </a:r>
            <a:r>
              <a:rPr lang="fr-FR" sz="1900" b="0" i="1" dirty="0">
                <a:effectLst/>
              </a:rPr>
              <a:t>l'important, dans ces olympiades, c'est moins d'y gagner que d'y prendre part </a:t>
            </a:r>
            <a:r>
              <a:rPr lang="fr-FR" sz="1900" b="0" i="0" dirty="0">
                <a:effectLst/>
              </a:rPr>
              <a:t>».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b="0" i="0" dirty="0">
                <a:effectLst/>
              </a:rPr>
              <a:t>En 2021, la devise a été adaptée : Plus vite, plus haut, plus fort – ensemble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dirty="0"/>
              <a:t>L</a:t>
            </a:r>
            <a:r>
              <a:rPr lang="fr-FR" sz="1900" b="0" i="0" dirty="0">
                <a:effectLst/>
              </a:rPr>
              <a:t>a célébration des Jeux inclut des rituels et des symboles : 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dirty="0"/>
              <a:t>le </a:t>
            </a:r>
            <a:r>
              <a:rPr lang="fr-FR" sz="1900" b="0" i="0" u="none" strike="noStrike" dirty="0">
                <a:effectLst/>
              </a:rPr>
              <a:t>drapeau olympique</a:t>
            </a:r>
            <a:r>
              <a:rPr lang="fr-FR" sz="1900" b="0" i="0" dirty="0">
                <a:effectLst/>
              </a:rPr>
              <a:t> : les 5 anneaux de couleur désignent les continents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b="0" i="0" dirty="0">
                <a:effectLst/>
              </a:rPr>
              <a:t>la </a:t>
            </a:r>
            <a:r>
              <a:rPr lang="fr-FR" sz="1900" b="0" i="0" u="none" strike="noStrike" dirty="0">
                <a:effectLst/>
              </a:rPr>
              <a:t>flamme olympique</a:t>
            </a:r>
            <a:r>
              <a:rPr lang="fr-FR" sz="1900" b="0" i="0" dirty="0">
                <a:effectLst/>
              </a:rPr>
              <a:t> : elle a brûlé pour la première fois le </a:t>
            </a:r>
            <a:r>
              <a:rPr lang="fr-FR" sz="1900" b="0" i="0" u="none" strike="noStrike" dirty="0">
                <a:effectLst/>
              </a:rPr>
              <a:t>28</a:t>
            </a:r>
            <a:r>
              <a:rPr lang="fr-FR" sz="1900" b="0" i="0" dirty="0">
                <a:effectLst/>
              </a:rPr>
              <a:t> </a:t>
            </a:r>
            <a:r>
              <a:rPr lang="fr-FR" sz="1900" b="0" i="0" u="none" strike="noStrike" dirty="0">
                <a:effectLst/>
              </a:rPr>
              <a:t>juillet</a:t>
            </a:r>
            <a:r>
              <a:rPr lang="fr-FR" sz="1900" b="0" i="0" dirty="0">
                <a:effectLst/>
              </a:rPr>
              <a:t> </a:t>
            </a:r>
            <a:r>
              <a:rPr lang="fr-FR" sz="1900" b="0" i="0" u="none" strike="noStrike" dirty="0">
                <a:effectLst/>
              </a:rPr>
              <a:t>1928</a:t>
            </a:r>
            <a:r>
              <a:rPr lang="fr-FR" sz="1900" b="0" i="0" dirty="0">
                <a:effectLst/>
              </a:rPr>
              <a:t> lors des </a:t>
            </a:r>
            <a:r>
              <a:rPr lang="fr-FR" sz="1900" b="0" i="0" u="none" strike="noStrike" dirty="0">
                <a:effectLst/>
              </a:rPr>
              <a:t>Jeux olympiques d'été Amsterdam</a:t>
            </a:r>
            <a:r>
              <a:rPr lang="fr-FR" sz="1900" u="none" strike="noStrike" dirty="0"/>
              <a:t> et le premier relais de la flamme est organisé à Berlin </a:t>
            </a:r>
            <a:r>
              <a:rPr lang="fr-FR" sz="1900" b="0" i="0" dirty="0">
                <a:effectLst/>
              </a:rPr>
              <a:t>lors des </a:t>
            </a:r>
            <a:r>
              <a:rPr lang="fr-FR" sz="1900" b="0" i="0" u="none" strike="noStrike" dirty="0">
                <a:effectLst/>
              </a:rPr>
              <a:t>Jeux olympiques d'été de 1936</a:t>
            </a:r>
            <a:r>
              <a:rPr lang="fr-FR" sz="1900" b="0" i="0" dirty="0">
                <a:effectLst/>
              </a:rPr>
              <a:t> à </a:t>
            </a:r>
            <a:r>
              <a:rPr lang="fr-FR" sz="1900" b="0" i="0" u="none" strike="noStrike" dirty="0">
                <a:effectLst/>
              </a:rPr>
              <a:t>Berlin</a:t>
            </a:r>
            <a:endParaRPr lang="fr-FR" sz="1900" b="0" i="0" dirty="0">
              <a:effectLst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b="0" i="0" dirty="0">
                <a:effectLst/>
              </a:rPr>
              <a:t>les cérémonies d’ouverture et de clôture.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998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a Maison Olympique devient l'un des bâtiments les plus durables du monde -  Actualité Olympique">
            <a:extLst>
              <a:ext uri="{FF2B5EF4-FFF2-40B4-BE49-F238E27FC236}">
                <a16:creationId xmlns:a16="http://schemas.microsoft.com/office/drawing/2014/main" id="{6F86235C-9CE9-1B06-7850-90DF538F1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t="11" r="18928" b="-1"/>
          <a:stretch/>
        </p:blipFill>
        <p:spPr bwMode="auto">
          <a:xfrm>
            <a:off x="4580406" y="421767"/>
            <a:ext cx="7603191" cy="601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5A1C66-6472-D232-749F-F625B5CC8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114552"/>
            <a:ext cx="6552220" cy="5743447"/>
          </a:xfrm>
          <a:solidFill>
            <a:schemeClr val="bg1"/>
          </a:solidFill>
        </p:spPr>
        <p:txBody>
          <a:bodyPr anchor="t">
            <a:normAutofit fontScale="62500" lnSpcReduction="20000"/>
          </a:bodyPr>
          <a:lstStyle/>
          <a:p>
            <a:pPr marL="0" indent="0">
              <a:buNone/>
            </a:pPr>
            <a:endParaRPr lang="fr-FR" sz="16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600" b="0" i="0" dirty="0">
                <a:effectLst/>
                <a:latin typeface="Arial" panose="020B0604020202020204" pitchFamily="34" charset="0"/>
              </a:rPr>
              <a:t>Les Jeux olympiques sont organisés par le CIO (Comité International Olympique). Il choisit le pays qui organise les Jeux Olympiques. </a:t>
            </a:r>
          </a:p>
          <a:p>
            <a:endParaRPr lang="fr-FR" sz="26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600" b="0" i="0" dirty="0">
                <a:effectLst/>
                <a:latin typeface="Arial" panose="020B0604020202020204" pitchFamily="34" charset="0"/>
              </a:rPr>
              <a:t>Les premiers Jeux olympiques modernes se déroulent en 1896 à Athènes. Ils ont lieu tous les 4 ans mais il y a eu quelques exceptions : </a:t>
            </a:r>
            <a:endParaRPr lang="fr-FR" sz="2600" dirty="0">
              <a:latin typeface="Arial" panose="020B0604020202020204" pitchFamily="34" charset="0"/>
            </a:endParaRPr>
          </a:p>
          <a:p>
            <a:r>
              <a:rPr lang="fr-FR" sz="2600" dirty="0">
                <a:latin typeface="Arial" panose="020B0604020202020204" pitchFamily="34" charset="0"/>
              </a:rPr>
              <a:t>En  </a:t>
            </a:r>
            <a:r>
              <a:rPr lang="fr-FR" sz="2600" dirty="0"/>
              <a:t>1916 , les J.O sont annulés à cause de la première guerre mondiale.</a:t>
            </a:r>
          </a:p>
          <a:p>
            <a:r>
              <a:rPr lang="fr-FR" sz="2600" dirty="0"/>
              <a:t>Durant la période 1940-1944 , à cause de la seconde guerre mondiale il n’y a aussi pas de Jeux Olympiques.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600" dirty="0"/>
              <a:t>Quelques autres dates importantes : </a:t>
            </a:r>
          </a:p>
          <a:p>
            <a:r>
              <a:rPr lang="fr-FR" sz="2600" dirty="0"/>
              <a:t>1900 : Paris accueille pour la première fois des femmes aux J.O.</a:t>
            </a:r>
          </a:p>
          <a:p>
            <a:r>
              <a:rPr lang="fr-FR" sz="2600" dirty="0"/>
              <a:t>1924 : Les premiers Jeux d’hiver ont lieu à Chamonix.</a:t>
            </a:r>
          </a:p>
          <a:p>
            <a:r>
              <a:rPr lang="fr-FR" sz="2600" dirty="0"/>
              <a:t>1936 : lors de Jeux de Berlin, les Nazis organisent la retransmission en direct à la télévision de la cérémonie d’ouverture. C’est une manière de montrer leur puissance.</a:t>
            </a:r>
          </a:p>
          <a:p>
            <a:r>
              <a:rPr lang="fr-FR" sz="2600" dirty="0"/>
              <a:t>1968 : Les Jeux Olympiques de Grenoble sont diffusés pour la première fois à la télévision en couleurs</a:t>
            </a:r>
            <a:r>
              <a:rPr lang="fr-FR" sz="2300" dirty="0"/>
              <a:t>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D889C9-BF4B-1A5F-1015-129E8945E155}"/>
              </a:ext>
            </a:extLst>
          </p:cNvPr>
          <p:cNvSpPr txBox="1"/>
          <p:nvPr/>
        </p:nvSpPr>
        <p:spPr>
          <a:xfrm>
            <a:off x="479575" y="-66203"/>
            <a:ext cx="5616425" cy="787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b="0" i="0" kern="1200" dirty="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latin typeface="+mj-lt"/>
                <a:ea typeface="+mj-ea"/>
                <a:cs typeface="+mj-cs"/>
              </a:rPr>
              <a:t>Les Jeux </a:t>
            </a:r>
            <a:r>
              <a:rPr lang="en-US" sz="2200" kern="1200" dirty="0" err="1">
                <a:latin typeface="+mj-lt"/>
                <a:ea typeface="+mj-ea"/>
                <a:cs typeface="+mj-cs"/>
              </a:rPr>
              <a:t>Olympiques</a:t>
            </a:r>
            <a:r>
              <a:rPr lang="en-US" sz="2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moderne</a:t>
            </a:r>
            <a:r>
              <a:rPr lang="en-US" sz="2200" kern="1200" dirty="0" err="1">
                <a:latin typeface="+mj-lt"/>
                <a:ea typeface="+mj-ea"/>
                <a:cs typeface="+mj-cs"/>
              </a:rPr>
              <a:t>s</a:t>
            </a:r>
            <a:r>
              <a:rPr lang="en-US" sz="2200" kern="1200" dirty="0">
                <a:latin typeface="+mj-lt"/>
                <a:ea typeface="+mj-ea"/>
                <a:cs typeface="+mj-cs"/>
              </a:rPr>
              <a:t> (suite)</a:t>
            </a:r>
          </a:p>
        </p:txBody>
      </p:sp>
    </p:spTree>
    <p:extLst>
      <p:ext uri="{BB962C8B-B14F-4D97-AF65-F5344CB8AC3E}">
        <p14:creationId xmlns:p14="http://schemas.microsoft.com/office/powerpoint/2010/main" val="120266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FE579F-1ADB-F3E7-ADE5-7302CF144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096" y="992496"/>
            <a:ext cx="5543954" cy="1471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Depuis les Jeux de la première Olympiade en 1896 à Athènes, le programme olympique est passé de 43 épreuves dans dix sports et disciplines à plus de 300 épreuves dans 49 sports et disciplines en 2020. </a:t>
            </a:r>
            <a:br>
              <a:rPr lang="fr-FR" sz="100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fr-FR" sz="100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endParaRPr lang="fr-FR" sz="1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510A75-4B7A-31E5-762F-9B339CC9C012}"/>
              </a:ext>
            </a:extLst>
          </p:cNvPr>
          <p:cNvSpPr txBox="1"/>
          <p:nvPr/>
        </p:nvSpPr>
        <p:spPr>
          <a:xfrm>
            <a:off x="444096" y="3922004"/>
            <a:ext cx="5400525" cy="2909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 b="1" i="0" dirty="0">
                <a:solidFill>
                  <a:schemeClr val="bg1">
                    <a:alpha val="80000"/>
                  </a:schemeClr>
                </a:solidFill>
                <a:effectLst/>
              </a:rPr>
              <a:t>Les premiers Jeux paralympiques ont eu lieu lors des JO de Rome en 1960.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 b="0" i="0" dirty="0">
                <a:solidFill>
                  <a:schemeClr val="bg1">
                    <a:alpha val="80000"/>
                  </a:schemeClr>
                </a:solidFill>
                <a:effectLst/>
              </a:rPr>
              <a:t>Ils réunissent des athlètes handicapés de tous pays pour des épreuves handisports.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 b="0" i="0" dirty="0">
                <a:solidFill>
                  <a:schemeClr val="bg1">
                    <a:alpha val="80000"/>
                  </a:schemeClr>
                </a:solidFill>
                <a:effectLst/>
              </a:rPr>
              <a:t>Depuis les </a:t>
            </a:r>
            <a:r>
              <a:rPr lang="fr-FR" sz="17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Jeux paralympiques d’été de Séoul en 1988</a:t>
            </a:r>
            <a:r>
              <a:rPr lang="fr-FR" sz="1700" b="0" i="0" dirty="0">
                <a:solidFill>
                  <a:schemeClr val="bg1">
                    <a:alpha val="80000"/>
                  </a:schemeClr>
                </a:solidFill>
                <a:effectLst/>
              </a:rPr>
              <a:t>, les Jeux olympiques et les Jeux paralympiques sont organisés dans la même ville et sont organisés après les jeux olympiques.  </a:t>
            </a:r>
            <a:br>
              <a:rPr lang="en-US" sz="1500" dirty="0">
                <a:solidFill>
                  <a:schemeClr val="bg1">
                    <a:alpha val="80000"/>
                  </a:schemeClr>
                </a:solidFill>
              </a:rPr>
            </a:br>
            <a:endParaRPr lang="en-US" sz="15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8CA390-FE83-8F52-5851-E55721C7907F}"/>
              </a:ext>
            </a:extLst>
          </p:cNvPr>
          <p:cNvSpPr txBox="1"/>
          <p:nvPr/>
        </p:nvSpPr>
        <p:spPr>
          <a:xfrm>
            <a:off x="479575" y="-138365"/>
            <a:ext cx="5616425" cy="787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2100" b="0" i="0" kern="120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21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Jeux Olympiques ont beaucoup évolué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3C902135-0A6E-611A-4AA0-0FECAAB3868A}"/>
              </a:ext>
            </a:extLst>
          </p:cNvPr>
          <p:cNvSpPr txBox="1">
            <a:spLocks/>
          </p:cNvSpPr>
          <p:nvPr/>
        </p:nvSpPr>
        <p:spPr>
          <a:xfrm>
            <a:off x="407860" y="2363105"/>
            <a:ext cx="5543954" cy="16500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En 1900, sur un total de 997 athlètes, seules 22 femmes concourent dans cinq sports: le tennis, la voile, le croquet, l'équitation et le golf. </a:t>
            </a:r>
            <a:br>
              <a:rPr lang="fr-FR" sz="17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fr-FR" sz="17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Depuis les Jeux de 2004 à Athènes, elles représentent plus de 40% des athlètes.</a:t>
            </a:r>
            <a:br>
              <a:rPr lang="fr-FR" sz="17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fr-FR" sz="1000" dirty="0">
                <a:solidFill>
                  <a:schemeClr val="bg1"/>
                </a:solidFill>
              </a:rPr>
            </a:b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CE363C-5426-5D19-57DC-ADA4339F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857" y="1321596"/>
            <a:ext cx="6264007" cy="37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6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5125">
            <a:extLst>
              <a:ext uri="{FF2B5EF4-FFF2-40B4-BE49-F238E27FC236}">
                <a16:creationId xmlns:a16="http://schemas.microsoft.com/office/drawing/2014/main" id="{0D7C0CB9-1B26-4A22-A90B-1EE6BFFD5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27">
            <a:extLst>
              <a:ext uri="{FF2B5EF4-FFF2-40B4-BE49-F238E27FC236}">
                <a16:creationId xmlns:a16="http://schemas.microsoft.com/office/drawing/2014/main" id="{28143209-FADD-4B7E-A49A-BBA97A4E6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444035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DA10D6-D81E-3B00-11C8-876525FFF7B0}"/>
              </a:ext>
            </a:extLst>
          </p:cNvPr>
          <p:cNvSpPr/>
          <p:nvPr/>
        </p:nvSpPr>
        <p:spPr>
          <a:xfrm>
            <a:off x="0" y="0"/>
            <a:ext cx="5567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5C96C2-409D-40B6-0ABF-39BA2E205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94" y="1044054"/>
            <a:ext cx="3466214" cy="4973974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ctr"/>
            <a:r>
              <a:rPr lang="fr-FR" sz="3200" b="1" dirty="0">
                <a:solidFill>
                  <a:schemeClr val="bg1">
                    <a:alpha val="60000"/>
                  </a:schemeClr>
                </a:solidFill>
                <a:effectLst>
                  <a:outerShdw dir="5400000" algn="ctr" rotWithShape="0">
                    <a:schemeClr val="bg1"/>
                  </a:outerShdw>
                </a:effectLst>
                <a:latin typeface="+mn-lt"/>
              </a:rPr>
              <a:t>Les JO de Paris : la 3ème édition accueillie à Paris (après 1900 et 1924) </a:t>
            </a:r>
          </a:p>
        </p:txBody>
      </p:sp>
      <p:pic>
        <p:nvPicPr>
          <p:cNvPr id="5121" name="Image 4" descr="JO Paris 2024 : les épreuves de breaking, le skate, le BMX... auront lieu  sur la Place de la Concorde">
            <a:extLst>
              <a:ext uri="{FF2B5EF4-FFF2-40B4-BE49-F238E27FC236}">
                <a16:creationId xmlns:a16="http://schemas.microsoft.com/office/drawing/2014/main" id="{5F913AAE-F76D-C119-A582-E5CB82B04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r="27125" b="-5"/>
          <a:stretch>
            <a:fillRect/>
          </a:stretch>
        </p:blipFill>
        <p:spPr bwMode="auto">
          <a:xfrm>
            <a:off x="6618514" y="144787"/>
            <a:ext cx="4563392" cy="45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554E6E-678D-7B00-8EDF-63BDA0DAF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035" y="4855948"/>
            <a:ext cx="6747966" cy="2265529"/>
          </a:xfrm>
        </p:spPr>
        <p:txBody>
          <a:bodyPr anchor="t"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fr-FR" sz="1700" b="1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XXXIIIe</a:t>
            </a:r>
            <a:r>
              <a:rPr lang="fr-FR" sz="17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Olympiade du  26 juillet au 11 août 2024</a:t>
            </a:r>
            <a:endParaRPr lang="fr-FR" sz="1700" b="0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7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206 nations (il y</a:t>
            </a:r>
            <a:r>
              <a:rPr lang="fr-FR" sz="17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avait </a:t>
            </a:r>
            <a:r>
              <a:rPr lang="fr-FR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quatorze nations en 1896)</a:t>
            </a:r>
            <a:endParaRPr lang="fr-FR" sz="1700" b="0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700" b="1" i="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28 sports</a:t>
            </a:r>
            <a:r>
              <a:rPr lang="fr-FR" sz="17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r-FR" sz="17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+ 4 « nouveaux » </a:t>
            </a:r>
            <a:r>
              <a:rPr lang="fr-FR" sz="1700" dirty="0">
                <a:solidFill>
                  <a:schemeClr val="bg1"/>
                </a:solidFill>
                <a:latin typeface="Source Sans Pro" panose="020B0503030403020204" pitchFamily="34" charset="0"/>
              </a:rPr>
              <a:t>(</a:t>
            </a:r>
            <a:r>
              <a:rPr lang="fr-FR" sz="17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surf, escalade, skateboard et </a:t>
            </a:r>
            <a:r>
              <a:rPr lang="fr-FR" sz="1700" b="0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breaking</a:t>
            </a:r>
            <a:r>
              <a:rPr lang="fr-FR" sz="1700" dirty="0">
                <a:solidFill>
                  <a:schemeClr val="bg1"/>
                </a:solidFill>
                <a:latin typeface="Source Sans Pro" panose="020B0503030403020204" pitchFamily="34" charset="0"/>
              </a:rPr>
              <a:t>)</a:t>
            </a:r>
            <a:endParaRPr lang="fr-FR" sz="1700" b="1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fr-FR" sz="17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10 500 athlètes (241 en 1896) dans 329 épreuves</a:t>
            </a:r>
            <a:endParaRPr lang="fr-FR" sz="1700" b="0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La France devrait avoir au moins 275 athlètes. </a:t>
            </a:r>
            <a:endParaRPr lang="fr-FR" sz="1700" b="0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fr-FR" sz="1700" dirty="0">
              <a:solidFill>
                <a:schemeClr val="bg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E7ACFC-BB20-2FB3-6528-0EDF81139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576" y="1433285"/>
            <a:ext cx="209005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5598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7535</TotalTime>
  <Words>759</Words>
  <Application>Microsoft Macintosh PowerPoint</Application>
  <PresentationFormat>Grand écran</PresentationFormat>
  <Paragraphs>64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Source Sans Pro</vt:lpstr>
      <vt:lpstr>Thème Office</vt:lpstr>
      <vt:lpstr>                  Les Jeux Olympiques </vt:lpstr>
      <vt:lpstr>Présentation PowerPoint</vt:lpstr>
      <vt:lpstr>Présentation PowerPoint</vt:lpstr>
      <vt:lpstr>Présentation PowerPoint</vt:lpstr>
      <vt:lpstr>Depuis les Jeux de la première Olympiade en 1896 à Athènes, le programme olympique est passé de 43 épreuves dans dix sports et disciplines à plus de 300 épreuves dans 49 sports et disciplines en 2020.   </vt:lpstr>
      <vt:lpstr>Les JO de Paris : la 3ème édition accueillie à Paris (après 1900 et 1924)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shannelle faye romero</dc:creator>
  <cp:lastModifiedBy>Pascal Zimmermann</cp:lastModifiedBy>
  <cp:revision>4</cp:revision>
  <cp:lastPrinted>2023-05-01T13:28:20Z</cp:lastPrinted>
  <dcterms:created xsi:type="dcterms:W3CDTF">2023-04-02T06:43:09Z</dcterms:created>
  <dcterms:modified xsi:type="dcterms:W3CDTF">2023-05-09T05:21:17Z</dcterms:modified>
</cp:coreProperties>
</file>