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1" r:id="rId6"/>
    <p:sldId id="262" r:id="rId7"/>
    <p:sldId id="264" r:id="rId8"/>
    <p:sldId id="260" r:id="rId9"/>
    <p:sldId id="259" r:id="rId10"/>
    <p:sldId id="268" r:id="rId11"/>
    <p:sldId id="269" r:id="rId12"/>
    <p:sldId id="263" r:id="rId13"/>
    <p:sldId id="265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5" autoAdjust="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56E6C-5996-46E0-8413-CAD474D94A45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BB9A-F3E6-45A5-9DFA-748A4E499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5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2BB9A-F3E6-45A5-9DFA-748A4E499E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92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5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6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34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7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23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4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44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4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9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42AF-5E7D-470A-9CC9-E14AB7E8978C}" type="datetimeFigureOut">
              <a:rPr lang="fr-FR" smtClean="0"/>
              <a:t>19/05/2024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4EB0-8202-4C1C-9114-135E36D5C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openxmlformats.org/officeDocument/2006/relationships/hyperlink" Target="https://www.flickr.com/photos/gandalfsgallery/32838630650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10" Type="http://schemas.openxmlformats.org/officeDocument/2006/relationships/hyperlink" Target="https://www.tuscanynowandmore.com/discover-italy/museums-unmissable-sights/5-things-you-didnt-know-about-basilica-di-san-marco" TargetMode="External"/><Relationship Id="rId4" Type="http://schemas.openxmlformats.org/officeDocument/2006/relationships/hyperlink" Target="https://www.publicdomainpictures.net/view-image.php?image=19502&amp;picture=ponte-di-rialto&amp;large=1" TargetMode="Externa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terra.com/fr/visage-qui-fait-un-cali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mingitaly.com/fr" TargetMode="External"/><Relationship Id="rId2" Type="http://schemas.openxmlformats.org/officeDocument/2006/relationships/hyperlink" Target="http://www.comptoirdesvoyag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utar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binobino1.altervista.org/2011/01/06/la-befan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ia-spanish.ru/podborki/kostyumy-na-venecianskij-karnaval-86-foto.html" TargetMode="External"/><Relationship Id="rId7" Type="http://schemas.openxmlformats.org/officeDocument/2006/relationships/hyperlink" Target="https://www.visit-venice-italy.com/carnival/2016-venice-carnival-mask-costume-19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pinterest.com/pin/443182419564075852/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5" y="164339"/>
            <a:ext cx="5725732" cy="66616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64417" y="522053"/>
            <a:ext cx="7899042" cy="2973120"/>
          </a:xfrm>
        </p:spPr>
        <p:txBody>
          <a:bodyPr>
            <a:noAutofit/>
          </a:bodyPr>
          <a:lstStyle/>
          <a:p>
            <a:r>
              <a:rPr lang="fr-FR" sz="20000" b="1" dirty="0">
                <a:latin typeface="French Script MT" panose="03020402040607040605" pitchFamily="66" charset="0"/>
              </a:rPr>
              <a:t>L’Italie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92462" y="3949767"/>
            <a:ext cx="5670997" cy="2412396"/>
          </a:xfrm>
        </p:spPr>
        <p:txBody>
          <a:bodyPr>
            <a:noAutofit/>
          </a:bodyPr>
          <a:lstStyle/>
          <a:p>
            <a:r>
              <a:rPr lang="fr-FR" sz="8000" dirty="0">
                <a:latin typeface="French Script MT" panose="03020402040607040605" pitchFamily="66" charset="0"/>
              </a:rPr>
              <a:t>Exposé de </a:t>
            </a:r>
          </a:p>
          <a:p>
            <a:r>
              <a:rPr lang="fr-FR" sz="8000" dirty="0">
                <a:solidFill>
                  <a:srgbClr val="00B050"/>
                </a:solidFill>
                <a:latin typeface="French Script MT" panose="03020402040607040605" pitchFamily="66" charset="0"/>
              </a:rPr>
              <a:t>Léana</a:t>
            </a:r>
            <a:r>
              <a:rPr lang="fr-FR" sz="8000" dirty="0">
                <a:latin typeface="French Script MT" panose="03020402040607040605" pitchFamily="66" charset="0"/>
              </a:rPr>
              <a:t> </a:t>
            </a:r>
            <a:r>
              <a:rPr lang="fr-FR" sz="8000" dirty="0">
                <a:solidFill>
                  <a:srgbClr val="000000"/>
                </a:solidFill>
                <a:latin typeface="French Script MT" panose="03020402040607040605" pitchFamily="66" charset="0"/>
              </a:rPr>
              <a:t>et</a:t>
            </a:r>
            <a:r>
              <a:rPr lang="fr-FR" sz="8000" dirty="0">
                <a:latin typeface="French Script MT" panose="03020402040607040605" pitchFamily="66" charset="0"/>
              </a:rPr>
              <a:t> </a:t>
            </a:r>
            <a:r>
              <a:rPr lang="fr-FR" sz="8000" dirty="0">
                <a:solidFill>
                  <a:srgbClr val="FF0000"/>
                </a:solidFill>
                <a:latin typeface="French Script MT" panose="03020402040607040605" pitchFamily="66" charset="0"/>
              </a:rPr>
              <a:t>Solène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elle est la qualité de la pizza: comment elle est née, l'idée de base,  l'histoire - Spice"/>
          <p:cNvSpPr>
            <a:spLocks noChangeAspect="1" noChangeArrowheads="1"/>
          </p:cNvSpPr>
          <p:nvPr/>
        </p:nvSpPr>
        <p:spPr bwMode="auto">
          <a:xfrm>
            <a:off x="232849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92833" y="656656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En dessert : </a:t>
            </a:r>
          </a:p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  <a:endParaRPr lang="fr-FR" sz="5500" dirty="0">
              <a:latin typeface="French Script MT" panose="03020402040607040605" pitchFamily="66" charset="0"/>
            </a:endParaRPr>
          </a:p>
        </p:txBody>
      </p:sp>
      <p:pic>
        <p:nvPicPr>
          <p:cNvPr id="18" name="images1"/>
          <p:cNvPicPr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095595" y="1585104"/>
            <a:ext cx="2593870" cy="2347634"/>
          </a:xfrm>
          <a:prstGeom prst="rect">
            <a:avLst/>
          </a:prstGeom>
        </p:spPr>
      </p:pic>
      <p:pic>
        <p:nvPicPr>
          <p:cNvPr id="19" name="images2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382230" y="1593243"/>
            <a:ext cx="2532947" cy="231101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20" name="images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023215" y="4119856"/>
            <a:ext cx="2305648" cy="1953309"/>
          </a:xfrm>
          <a:prstGeom prst="rect">
            <a:avLst/>
          </a:prstGeom>
        </p:spPr>
      </p:pic>
      <p:pic>
        <p:nvPicPr>
          <p:cNvPr id="21" name="images3"/>
          <p:cNvPicPr/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4686771" y="1600072"/>
            <a:ext cx="2628934" cy="2313574"/>
          </a:xfrm>
          <a:prstGeom prst="rect">
            <a:avLst/>
          </a:prstGeom>
        </p:spPr>
      </p:pic>
      <p:pic>
        <p:nvPicPr>
          <p:cNvPr id="22" name="images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3111895" y="4083378"/>
            <a:ext cx="2714360" cy="19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elle est la qualité de la pizza: comment elle est née, l'idée de base,  l'histoire - Spice"/>
          <p:cNvSpPr>
            <a:spLocks noChangeAspect="1" noChangeArrowheads="1"/>
          </p:cNvSpPr>
          <p:nvPr/>
        </p:nvSpPr>
        <p:spPr bwMode="auto">
          <a:xfrm>
            <a:off x="232849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92833" y="656656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Mais vous ne connaissez peut-être pas : </a:t>
            </a:r>
          </a:p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  <a:endParaRPr lang="fr-FR" sz="5500" dirty="0">
              <a:latin typeface="French Script MT" panose="03020402040607040605" pitchFamily="66" charset="0"/>
            </a:endParaRPr>
          </a:p>
        </p:txBody>
      </p:sp>
      <p:pic>
        <p:nvPicPr>
          <p:cNvPr id="11" name="images6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053375" y="1626137"/>
            <a:ext cx="3336699" cy="25457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3" y="2491055"/>
            <a:ext cx="3048000" cy="2542589"/>
          </a:xfrm>
          <a:prstGeom prst="rect">
            <a:avLst/>
          </a:prstGeom>
        </p:spPr>
      </p:pic>
      <p:pic>
        <p:nvPicPr>
          <p:cNvPr id="13" name="images7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686672" y="3328326"/>
            <a:ext cx="3345060" cy="25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elle est la qualité de la pizza: comment elle est née, l'idée de base,  l'histoire - Spice"/>
          <p:cNvSpPr>
            <a:spLocks noChangeAspect="1" noChangeArrowheads="1"/>
          </p:cNvSpPr>
          <p:nvPr/>
        </p:nvSpPr>
        <p:spPr bwMode="auto">
          <a:xfrm>
            <a:off x="232849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Image 1" descr="Une image contenant bâtiment, ciel, fontaine, plein air&#10;&#10;Description générée automatiquement">
            <a:extLst>
              <a:ext uri="{FF2B5EF4-FFF2-40B4-BE49-F238E27FC236}">
                <a16:creationId xmlns:a16="http://schemas.microsoft.com/office/drawing/2014/main" id="{BBE002CA-8737-756A-0391-21BEF53D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2" y="2347364"/>
            <a:ext cx="4944207" cy="4199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E02C2EFC-3674-97F8-66B2-C8A4BE85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01" y="1618274"/>
            <a:ext cx="98189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ench Script MT" panose="03020402040607040605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En Italie il y a plusieurs monuments comme le pont de Rialto, la tour de Pise et plein d'autres encore</a:t>
            </a:r>
            <a:r>
              <a:rPr lang="fr-FR" altLang="fr-FR" sz="2400" dirty="0">
                <a:solidFill>
                  <a:srgbClr val="000000"/>
                </a:solidFill>
                <a:latin typeface="French Script MT" panose="03020402040607040605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...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16" descr="Une image contenant bâtiment, tour, ciel, plein air&#10;&#10;Description générée automatiquement">
            <a:extLst>
              <a:ext uri="{FF2B5EF4-FFF2-40B4-BE49-F238E27FC236}">
                <a16:creationId xmlns:a16="http://schemas.microsoft.com/office/drawing/2014/main" id="{75B728A9-83B8-5730-E0DB-B2A592982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07" y="2036559"/>
            <a:ext cx="2684162" cy="463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 descr="Une image contenant bâtiment, stade, ciel, plein air&#10;&#10;Description générée automatiquement">
            <a:extLst>
              <a:ext uri="{FF2B5EF4-FFF2-40B4-BE49-F238E27FC236}">
                <a16:creationId xmlns:a16="http://schemas.microsoft.com/office/drawing/2014/main" id="{6451D739-9E89-311D-0EC7-007679896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7" y="3387495"/>
            <a:ext cx="3761110" cy="313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83ACAEF-770E-599A-8893-92B6F045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0718"/>
            <a:ext cx="11093389" cy="586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</a:rPr>
              <a:t>4) Les monuments</a:t>
            </a:r>
          </a:p>
        </p:txBody>
      </p:sp>
    </p:spTree>
    <p:extLst>
      <p:ext uri="{BB962C8B-B14F-4D97-AF65-F5344CB8AC3E}">
        <p14:creationId xmlns:p14="http://schemas.microsoft.com/office/powerpoint/2010/main" val="297053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99000"/>
              </a:srgbClr>
            </a:gs>
            <a:gs pos="65810">
              <a:schemeClr val="bg1"/>
            </a:gs>
            <a:gs pos="35000">
              <a:schemeClr val="bg1"/>
            </a:gs>
            <a:gs pos="100000">
              <a:srgbClr val="FF0000">
                <a:lumMod val="99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0099" y="551284"/>
            <a:ext cx="5883910" cy="342802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96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9600" dirty="0">
                <a:latin typeface="French Script MT" panose="03020402040607040605" pitchFamily="66" charset="0"/>
                <a:ea typeface="FangSong" panose="02010609060101010101" pitchFamily="49" charset="-122"/>
              </a:rPr>
              <a:t>             </a:t>
            </a: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400" dirty="0">
                <a:latin typeface="French Script MT" panose="03020402040607040605" pitchFamily="66" charset="0"/>
                <a:ea typeface="FangSong" panose="02010609060101010101" pitchFamily="49" charset="-122"/>
              </a:rPr>
              <a:t>      </a:t>
            </a:r>
          </a:p>
        </p:txBody>
      </p:sp>
      <p:pic>
        <p:nvPicPr>
          <p:cNvPr id="7" name="Image 6" descr="Une image contenant plein air, bâtiment, ciel, eau&#10;&#10;Description générée automatiquement">
            <a:extLst>
              <a:ext uri="{FF2B5EF4-FFF2-40B4-BE49-F238E27FC236}">
                <a16:creationId xmlns:a16="http://schemas.microsoft.com/office/drawing/2014/main" id="{BD021A46-C952-0800-0E71-60482C328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25" b="11069"/>
          <a:stretch/>
        </p:blipFill>
        <p:spPr>
          <a:xfrm>
            <a:off x="166722" y="3260055"/>
            <a:ext cx="6255822" cy="353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Une image contenant ciel, plein air, pont, bâtiment&#10;&#10;Description générée automatiquement">
            <a:extLst>
              <a:ext uri="{FF2B5EF4-FFF2-40B4-BE49-F238E27FC236}">
                <a16:creationId xmlns:a16="http://schemas.microsoft.com/office/drawing/2014/main" id="{3A515FE6-BCBE-CB25-78C6-634B10EDF3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309"/>
          <a:stretch/>
        </p:blipFill>
        <p:spPr>
          <a:xfrm>
            <a:off x="6684009" y="267187"/>
            <a:ext cx="5224781" cy="642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Une image contenant ciel, plein air, eau, reflet&#10;&#10;Description générée automatiquement">
            <a:extLst>
              <a:ext uri="{FF2B5EF4-FFF2-40B4-BE49-F238E27FC236}">
                <a16:creationId xmlns:a16="http://schemas.microsoft.com/office/drawing/2014/main" id="{BDD96F41-B758-2527-6CCF-FF3FD73575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0834" y="0"/>
            <a:ext cx="5602734" cy="333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60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28000">
              <a:schemeClr val="bg1"/>
            </a:gs>
            <a:gs pos="0">
              <a:srgbClr val="C1F3E5"/>
            </a:gs>
            <a:gs pos="0">
              <a:srgbClr val="00B050"/>
            </a:gs>
            <a:gs pos="100000">
              <a:srgbClr val="FF0000"/>
            </a:gs>
            <a:gs pos="100000">
              <a:srgbClr val="FF0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E7FB7-C213-C07F-B521-46220F64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39" y="7492539"/>
            <a:ext cx="10515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DD98F-3037-9981-0689-7D14DBA2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097"/>
            <a:ext cx="10515600" cy="583911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72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fr-FR" sz="7200" dirty="0">
                <a:latin typeface="French Script MT" panose="03020402040607040605" pitchFamily="66" charset="0"/>
              </a:rPr>
              <a:t>Merci pour votre écoute!</a:t>
            </a:r>
          </a:p>
          <a:p>
            <a:pPr marL="0" indent="0">
              <a:buNone/>
            </a:pPr>
            <a:endParaRPr lang="fr-FR" sz="44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endParaRPr lang="fr-FR" sz="44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endParaRPr lang="fr-FR" sz="44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fr-FR" sz="4400" dirty="0">
                <a:latin typeface="French Script MT" panose="03020402040607040605" pitchFamily="66" charset="0"/>
              </a:rPr>
              <a:t>                                                     Voici </a:t>
            </a:r>
            <a:r>
              <a:rPr lang="fr-FR" sz="4400">
                <a:latin typeface="French Script MT" panose="03020402040607040605" pitchFamily="66" charset="0"/>
              </a:rPr>
              <a:t>le quiz:</a:t>
            </a:r>
            <a:endParaRPr lang="fr-FR" sz="4400" dirty="0">
              <a:latin typeface="French Script MT" panose="03020402040607040605" pitchFamily="66" charset="0"/>
            </a:endParaRPr>
          </a:p>
        </p:txBody>
      </p:sp>
      <p:pic>
        <p:nvPicPr>
          <p:cNvPr id="6" name="Image 5" descr="Une image contenant smiley, jaune, émoticône, clipart&#10;&#10;Description générée automatiquement">
            <a:extLst>
              <a:ext uri="{FF2B5EF4-FFF2-40B4-BE49-F238E27FC236}">
                <a16:creationId xmlns:a16="http://schemas.microsoft.com/office/drawing/2014/main" id="{5FA8EF67-9064-F40D-8A6D-4B0DF06AC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3426" y="2596529"/>
            <a:ext cx="4500978" cy="237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99000"/>
              </a:srgbClr>
            </a:gs>
            <a:gs pos="65810">
              <a:schemeClr val="bg1"/>
            </a:gs>
            <a:gs pos="35000">
              <a:schemeClr val="bg1"/>
            </a:gs>
            <a:gs pos="100000">
              <a:srgbClr val="FF0000">
                <a:lumMod val="99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915474" y="450166"/>
            <a:ext cx="10515600" cy="58802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5) Quiz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Quelle est la capitale de l’Italie?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Que veut dire « il </a:t>
            </a:r>
            <a:r>
              <a:rPr lang="fr-FR" sz="2400" dirty="0" err="1">
                <a:latin typeface="French Script MT" panose="03020402040607040605" pitchFamily="66" charset="0"/>
                <a:ea typeface="FangSong" panose="02010609060101010101" pitchFamily="49" charset="-122"/>
              </a:rPr>
              <a:t>pisolino</a:t>
            </a: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 » en français?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Quelle est la particularité des fleuves italiens?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Quand la fontaine de </a:t>
            </a:r>
            <a:r>
              <a:rPr lang="fr-FR" sz="2400" dirty="0" err="1">
                <a:latin typeface="French Script MT" panose="03020402040607040605" pitchFamily="66" charset="0"/>
                <a:ea typeface="FangSong" panose="02010609060101010101" pitchFamily="49" charset="-122"/>
              </a:rPr>
              <a:t>Trevi</a:t>
            </a: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 a-t-elle été construite?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Pouvez-vous citer deux aliments bizarres mangés par les Italiens?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Par quoi commence le carnaval de Venise?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Pouvez-vous citer le nom d’un volcan?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Où est fêtée Santa Lucia 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Dans quelle ville est né Christophe Colomb?</a:t>
            </a:r>
          </a:p>
          <a:p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Pouvez-vous citer deux ponts italiens?</a:t>
            </a:r>
          </a:p>
          <a:p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600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99000"/>
              </a:srgbClr>
            </a:gs>
            <a:gs pos="65810">
              <a:schemeClr val="bg1"/>
            </a:gs>
            <a:gs pos="35000">
              <a:schemeClr val="bg1"/>
            </a:gs>
            <a:gs pos="100000">
              <a:srgbClr val="FF0000">
                <a:lumMod val="99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915474" y="584490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Sources</a:t>
            </a:r>
          </a:p>
          <a:p>
            <a:pPr marL="0" indent="0">
              <a:buNone/>
            </a:pP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  <a:hlinkClick r:id="rId2"/>
              </a:rPr>
              <a:t>www.comptoirdesvoyages.fr</a:t>
            </a: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  <a:hlinkClick r:id="rId3"/>
              </a:rPr>
              <a:t>www.charmingitaly.com/fr</a:t>
            </a: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  <a:hlinkClick r:id="rId4"/>
              </a:rPr>
              <a:t>www.Routard.com</a:t>
            </a: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1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0000" dirty="0">
                <a:latin typeface="French Script MT" panose="03020402040607040605" pitchFamily="66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fr-FR" sz="5500" dirty="0">
                <a:latin typeface="French Script MT" panose="03020402040607040605" pitchFamily="66" charset="0"/>
              </a:rPr>
              <a:t>La géographie de l’Italie </a:t>
            </a:r>
          </a:p>
          <a:p>
            <a:pPr marL="914400" indent="-914400">
              <a:buFont typeface="+mj-lt"/>
              <a:buAutoNum type="arabicParenR"/>
            </a:pPr>
            <a:r>
              <a:rPr lang="fr-FR" sz="5500" dirty="0">
                <a:latin typeface="French Script MT" panose="03020402040607040605" pitchFamily="66" charset="0"/>
              </a:rPr>
              <a:t>Les traditions</a:t>
            </a:r>
          </a:p>
          <a:p>
            <a:pPr marL="914400" indent="-914400">
              <a:buFont typeface="+mj-lt"/>
              <a:buAutoNum type="arabicParenR"/>
            </a:pPr>
            <a:r>
              <a:rPr lang="fr-FR" sz="5500" dirty="0">
                <a:latin typeface="French Script MT" panose="03020402040607040605" pitchFamily="66" charset="0"/>
              </a:rPr>
              <a:t>La gastronomie</a:t>
            </a:r>
          </a:p>
          <a:p>
            <a:pPr marL="914400" indent="-914400">
              <a:buFont typeface="+mj-lt"/>
              <a:buAutoNum type="arabicParenR"/>
            </a:pPr>
            <a:r>
              <a:rPr lang="fr-FR" sz="5500" dirty="0">
                <a:latin typeface="French Script MT" panose="03020402040607040605" pitchFamily="66" charset="0"/>
              </a:rPr>
              <a:t>Les monuments </a:t>
            </a:r>
          </a:p>
          <a:p>
            <a:pPr marL="914400" indent="-914400">
              <a:buFont typeface="+mj-lt"/>
              <a:buAutoNum type="arabicParenR"/>
            </a:pPr>
            <a:r>
              <a:rPr lang="fr-FR" sz="5500" dirty="0">
                <a:latin typeface="French Script MT" panose="03020402040607040605" pitchFamily="66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6604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1)La géographie de l’Italie </a:t>
            </a: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L’Italie est un pays qui a une particularité : il est en forme de botte.</a:t>
            </a: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C'est un petit pays qui s’étend sur  302 073 km2 : 1 360 km de long et 600 km de large au nord.</a:t>
            </a: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L’Italie a une population de 58,86 millions d'habitants.</a:t>
            </a: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Ce pays contient 16 253 villes, 20 régions et 7 983 communes. Sa capitale est Rome.</a:t>
            </a: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Le pays a des frontières communes avec la France, la Suisse, l’Autriche et la Slovénie.</a:t>
            </a:r>
          </a:p>
          <a:p>
            <a:pPr marL="0" indent="0">
              <a:buNone/>
            </a:pPr>
            <a:endParaRPr lang="fr-FR" sz="30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Les mers Tyrrhénienne et </a:t>
            </a:r>
            <a:r>
              <a:rPr lang="fr-FR" sz="3000" dirty="0">
                <a:solidFill>
                  <a:srgbClr val="000000"/>
                </a:solidFill>
                <a:latin typeface="French Script MT" panose="03020402040607040605" pitchFamily="66" charset="0"/>
                <a:ea typeface="FangSong" panose="02010609060101010101" pitchFamily="49" charset="-122"/>
              </a:rPr>
              <a:t>Adriatique bordent l’Italie</a:t>
            </a: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. Les fleuves sont plus courts que ceux des autres pays européens mais ils sont plus nombreux. Le fleuve le plus long est le Pô.</a:t>
            </a:r>
          </a:p>
          <a:p>
            <a:pPr marL="0" indent="0">
              <a:buNone/>
            </a:pP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9"/>
          <a:stretch/>
        </p:blipFill>
        <p:spPr>
          <a:xfrm>
            <a:off x="8996901" y="2761842"/>
            <a:ext cx="2159951" cy="201368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083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9"/>
          <a:stretch/>
        </p:blipFill>
        <p:spPr>
          <a:xfrm>
            <a:off x="8996901" y="2761842"/>
            <a:ext cx="2159951" cy="201368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90600" y="744828"/>
            <a:ext cx="10515600" cy="55845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Le paysage est composé de montagnes, de collines et d’îles et d’un peu de plaines. Les deux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principales îles italiennes sont la Sicile et la Sardaigne.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Il y a des volcans dont certains sont encore actifs. Les plus connus sont le Vésuve, le Stromboli et l’Etna.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9" y="2960382"/>
            <a:ext cx="4734711" cy="26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9070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2) Les traditions</a:t>
            </a:r>
          </a:p>
          <a:p>
            <a:pPr marL="1143000" indent="-1143000">
              <a:buFont typeface="+mj-lt"/>
              <a:buAutoNum type="arabicParenR"/>
            </a:pPr>
            <a:endParaRPr lang="fr-FR" sz="24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3200" b="1" u="sng" dirty="0">
                <a:latin typeface="French Script MT" panose="03020402040607040605" pitchFamily="66" charset="0"/>
                <a:ea typeface="FangSong" panose="02010609060101010101" pitchFamily="49" charset="-122"/>
              </a:rPr>
              <a:t>La passeggiata (la promenade)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3200" dirty="0">
                <a:latin typeface="French Script MT" panose="03020402040607040605" pitchFamily="66" charset="0"/>
                <a:ea typeface="FangSong" panose="02010609060101010101" pitchFamily="49" charset="-122"/>
              </a:rPr>
              <a:t>Dans le sud, entre 18 et 20h, dans les grandes places,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3200" dirty="0">
                <a:latin typeface="French Script MT" panose="03020402040607040605" pitchFamily="66" charset="0"/>
                <a:ea typeface="FangSong" panose="02010609060101010101" pitchFamily="49" charset="-122"/>
              </a:rPr>
              <a:t>on se promène en portant des vêtements de la dernière mode.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r-FR" sz="32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None/>
            </a:pPr>
            <a:r>
              <a:rPr lang="fr-FR" sz="3200" b="1" u="sng" dirty="0">
                <a:latin typeface="French Script MT" panose="03020402040607040605" pitchFamily="66" charset="0"/>
                <a:ea typeface="FangSong" panose="02010609060101010101" pitchFamily="49" charset="-122"/>
              </a:rPr>
              <a:t>Il pisolino (la sieste)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None/>
            </a:pPr>
            <a:r>
              <a:rPr lang="fr-FR" sz="3200" dirty="0">
                <a:latin typeface="French Script MT" panose="03020402040607040605" pitchFamily="66" charset="0"/>
                <a:ea typeface="FangSong" panose="02010609060101010101" pitchFamily="49" charset="-122"/>
              </a:rPr>
              <a:t>Surtout en été, après le déjeuner, toute la ville s’endort.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None/>
            </a:pPr>
            <a:r>
              <a:rPr lang="fr-FR" sz="3200" dirty="0">
                <a:latin typeface="French Script MT" panose="03020402040607040605" pitchFamily="66" charset="0"/>
                <a:ea typeface="FangSong" panose="02010609060101010101" pitchFamily="49" charset="-122"/>
              </a:rPr>
              <a:t>Les boutiques ferment et la circulation ralentit.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None/>
            </a:pPr>
            <a:endParaRPr lang="fr-FR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</p:txBody>
      </p:sp>
      <p:pic>
        <p:nvPicPr>
          <p:cNvPr id="10" name="Image 9" descr="Une image contenant habits, plein air, bâtiment, personne&#10;&#10;Description générée automatiquement">
            <a:extLst>
              <a:ext uri="{FF2B5EF4-FFF2-40B4-BE49-F238E27FC236}">
                <a16:creationId xmlns:a16="http://schemas.microsoft.com/office/drawing/2014/main" id="{A04D34E4-2320-998B-E167-5ED92C816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89" y="1155164"/>
            <a:ext cx="3442873" cy="207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ésultat d’images pour Fare Un Pisolino">
            <a:extLst>
              <a:ext uri="{FF2B5EF4-FFF2-40B4-BE49-F238E27FC236}">
                <a16:creationId xmlns:a16="http://schemas.microsoft.com/office/drawing/2014/main" id="{323E7645-11C1-D20F-F90D-BB346B4A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22" y="3559911"/>
            <a:ext cx="3751430" cy="2327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592428"/>
            <a:ext cx="10562440" cy="58838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3200" b="1" u="sng" dirty="0">
                <a:latin typeface="French Script MT" panose="03020402040607040605" pitchFamily="66" charset="0"/>
                <a:ea typeface="FangSong" panose="02010609060101010101" pitchFamily="49" charset="-122"/>
              </a:rPr>
              <a:t>Santa Lucia (Sainte Lucie)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Le 13 décembre, Santa Lucia est célébrée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dans le nord du pays et en Sicile. Les enfants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attendent cette martyre de Syracuse, emblème de la lumière,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qui leur apporte des cadeaux à dos d’âne.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r-FR" sz="3000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u="sng" dirty="0">
                <a:latin typeface="French Script MT" panose="03020402040607040605" pitchFamily="66" charset="0"/>
                <a:ea typeface="FangSong" panose="02010609060101010101" pitchFamily="49" charset="-122"/>
              </a:rPr>
              <a:t>La Befana</a:t>
            </a:r>
            <a:endParaRPr lang="fr-FR" sz="1100" b="1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Elle marque la fin des festivités de Noël. C’est une vieille tradition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italienne dans laquelle une vieille dame, considérée comme un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deuxième Père Noël, vient le jour de l’Epiphanie, pour distribuer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3000" dirty="0">
                <a:latin typeface="French Script MT" panose="03020402040607040605" pitchFamily="66" charset="0"/>
                <a:ea typeface="FangSong" panose="02010609060101010101" pitchFamily="49" charset="-122"/>
              </a:rPr>
              <a:t>des bonbons aux enfants sages et du charbon à ceux qui ne l’ont pas été.</a:t>
            </a:r>
          </a:p>
          <a:p>
            <a:pPr marL="0" indent="0">
              <a:buNone/>
            </a:pPr>
            <a:endParaRPr lang="fr-FR" sz="5500" dirty="0">
              <a:latin typeface="French Script MT" panose="03020402040607040605" pitchFamily="66" charset="0"/>
            </a:endParaRPr>
          </a:p>
        </p:txBody>
      </p:sp>
      <p:pic>
        <p:nvPicPr>
          <p:cNvPr id="2050" name="Picture 2" descr="Noël en Italie – Dante Alighieri Perpignan">
            <a:extLst>
              <a:ext uri="{FF2B5EF4-FFF2-40B4-BE49-F238E27FC236}">
                <a16:creationId xmlns:a16="http://schemas.microsoft.com/office/drawing/2014/main" id="{F9CD9D15-AB10-95EB-E57D-2EC1C5F9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67" y="922523"/>
            <a:ext cx="3174453" cy="237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dessin humoristique, peinture, dessin, illustration&#10;&#10;Description générée automatiquement">
            <a:extLst>
              <a:ext uri="{FF2B5EF4-FFF2-40B4-BE49-F238E27FC236}">
                <a16:creationId xmlns:a16="http://schemas.microsoft.com/office/drawing/2014/main" id="{CD46B641-7373-DE72-B2FE-294C9F39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8720" y="3628338"/>
            <a:ext cx="2590800" cy="215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8BB54D7-E384-816A-FA11-18E312CFDA87}"/>
              </a:ext>
            </a:extLst>
          </p:cNvPr>
          <p:cNvSpPr txBox="1"/>
          <p:nvPr/>
        </p:nvSpPr>
        <p:spPr>
          <a:xfrm rot="17192386">
            <a:off x="7141841" y="6153407"/>
            <a:ext cx="41235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4" tooltip="https://binobino1.altervista.org/2011/01/06/la-befana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5" tooltip="https://creativecommons.org/licenses/by-nc-nd/3.0/"/>
              </a:rPr>
              <a:t>CC BY-NC-ND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1686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5810">
              <a:schemeClr val="bg1"/>
            </a:gs>
            <a:gs pos="34000">
              <a:schemeClr val="bg1"/>
            </a:gs>
            <a:gs pos="100000">
              <a:srgbClr val="FF0000">
                <a:lumMod val="99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78" y="584054"/>
            <a:ext cx="4933462" cy="5648966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1920"/>
              </a:spcAft>
              <a:buNone/>
            </a:pPr>
            <a:endParaRPr lang="fr-FR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 fontAlgn="base">
              <a:spcAft>
                <a:spcPts val="1920"/>
              </a:spcAft>
              <a:buNone/>
            </a:pPr>
            <a:r>
              <a:rPr lang="fr-FR" b="1" u="sng" dirty="0">
                <a:latin typeface="French Script MT" panose="03020402040607040605" pitchFamily="66" charset="0"/>
                <a:ea typeface="FangSong" panose="02010609060101010101" pitchFamily="49" charset="-122"/>
              </a:rPr>
              <a:t>Le carnaval deVenise</a:t>
            </a:r>
          </a:p>
          <a:p>
            <a:pPr marL="0" indent="0" fontAlgn="base">
              <a:spcAft>
                <a:spcPts val="1920"/>
              </a:spcAft>
              <a:buNone/>
            </a:pPr>
            <a:r>
              <a:rPr lang="fr-FR" dirty="0">
                <a:latin typeface="French Script MT" panose="03020402040607040605" pitchFamily="66" charset="0"/>
                <a:ea typeface="FangSong" panose="02010609060101010101" pitchFamily="49" charset="-122"/>
              </a:rPr>
              <a:t>A Venise les festivités commencent par le vol de l'ange. Pour y participer il faut avoir ou pouvoir créer les célèbres costumes et les masques , connu dans le monde entier. Le carnaval débute 10 jours avant le carême des chrétiens. </a:t>
            </a:r>
            <a:endParaRPr lang="fr-FR" dirty="0">
              <a:ln>
                <a:noFill/>
              </a:ln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French Script MT" panose="03020402040607040605" pitchFamily="66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 fontAlgn="base">
              <a:spcAft>
                <a:spcPts val="1920"/>
              </a:spcAft>
              <a:buNone/>
            </a:pPr>
            <a:endParaRPr lang="fr-FR" dirty="0">
              <a:latin typeface="French Script MT" panose="03020402040607040605" pitchFamily="66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fr-FR" dirty="0">
              <a:latin typeface="French Script MT" panose="03020402040607040605" pitchFamily="66" charset="0"/>
            </a:endParaRPr>
          </a:p>
        </p:txBody>
      </p:sp>
      <p:pic>
        <p:nvPicPr>
          <p:cNvPr id="8" name="Image 7" descr="Une image contenant carnaval, Création de costumes, Danse, festival&#10;&#10;Description générée automatiquement">
            <a:extLst>
              <a:ext uri="{FF2B5EF4-FFF2-40B4-BE49-F238E27FC236}">
                <a16:creationId xmlns:a16="http://schemas.microsoft.com/office/drawing/2014/main" id="{4F39CFCA-3AF1-B073-3EDC-29FC88915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63" r="-2" b="24529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pic>
        <p:nvPicPr>
          <p:cNvPr id="4" name="Image 3" descr="Une image contenant habits, Création de costumes, Tradition, Visage humain&#10;&#10;Description générée automatiquement">
            <a:extLst>
              <a:ext uri="{FF2B5EF4-FFF2-40B4-BE49-F238E27FC236}">
                <a16:creationId xmlns:a16="http://schemas.microsoft.com/office/drawing/2014/main" id="{D6A4E3DC-7674-B2C7-7534-924A3A7D0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30770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Image 5" descr="Une image contenant habits, personne, Accessoire de mode, costume&#10;&#10;Description générée automatiquement">
            <a:extLst>
              <a:ext uri="{FF2B5EF4-FFF2-40B4-BE49-F238E27FC236}">
                <a16:creationId xmlns:a16="http://schemas.microsoft.com/office/drawing/2014/main" id="{B684CEEA-7FCE-2208-64BC-D74285EA0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8911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2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3) La gastronomie : en entrée </a:t>
            </a:r>
          </a:p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  <a:endParaRPr lang="fr-FR" sz="5500" dirty="0">
              <a:latin typeface="French Script MT" panose="03020402040607040605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8" y="1645745"/>
            <a:ext cx="3003528" cy="3003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12" y="3219718"/>
            <a:ext cx="4644871" cy="26011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05" y="1645745"/>
            <a:ext cx="3003528" cy="30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4000">
              <a:schemeClr val="bg1"/>
            </a:gs>
            <a:gs pos="100000">
              <a:srgbClr val="FF0000"/>
            </a:gs>
            <a:gs pos="66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5474" y="584490"/>
            <a:ext cx="10515600" cy="55845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En plat : </a:t>
            </a:r>
          </a:p>
          <a:p>
            <a:pPr marL="0" indent="0">
              <a:buNone/>
            </a:pPr>
            <a:r>
              <a:rPr lang="fr-FR" sz="6000" dirty="0">
                <a:latin typeface="French Script MT" panose="03020402040607040605" pitchFamily="66" charset="0"/>
                <a:ea typeface="FangSong" panose="02010609060101010101" pitchFamily="49" charset="-122"/>
              </a:rPr>
              <a:t> </a:t>
            </a:r>
            <a:endParaRPr lang="fr-FR" sz="5500" dirty="0">
              <a:latin typeface="French Script MT" panose="03020402040607040605" pitchFamily="66" charset="0"/>
            </a:endParaRPr>
          </a:p>
        </p:txBody>
      </p:sp>
      <p:sp>
        <p:nvSpPr>
          <p:cNvPr id="2" name="AutoShape 2" descr="Quelle est la qualité de la pizza: comment elle est née, l'idée de base,  l'histoire - Spice"/>
          <p:cNvSpPr>
            <a:spLocks noChangeAspect="1" noChangeArrowheads="1"/>
          </p:cNvSpPr>
          <p:nvPr/>
        </p:nvSpPr>
        <p:spPr bwMode="auto">
          <a:xfrm>
            <a:off x="232849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25" y="1772934"/>
            <a:ext cx="2274061" cy="15132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00" y="1772934"/>
            <a:ext cx="2243644" cy="16805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35" y="1550533"/>
            <a:ext cx="1826224" cy="1826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369" y="1522048"/>
            <a:ext cx="1883194" cy="18831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325" y="3980548"/>
            <a:ext cx="2274060" cy="14941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060" y="3769038"/>
            <a:ext cx="2619375" cy="17430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/>
          <a:srcRect l="19049" r="591"/>
          <a:stretch/>
        </p:blipFill>
        <p:spPr>
          <a:xfrm>
            <a:off x="9130734" y="3592825"/>
            <a:ext cx="1752829" cy="2095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2709" y="3788483"/>
            <a:ext cx="2106027" cy="17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856</TotalTime>
  <Words>582</Words>
  <Application>Microsoft Office PowerPoint</Application>
  <PresentationFormat>Grand écran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French Script MT</vt:lpstr>
      <vt:lpstr>Thème Office 2013 – 2022</vt:lpstr>
      <vt:lpstr>L’Italie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L’Italie</dc:title>
  <dc:creator>Marie Helene</dc:creator>
  <cp:lastModifiedBy>Vincent Brosseau</cp:lastModifiedBy>
  <cp:revision>66</cp:revision>
  <dcterms:created xsi:type="dcterms:W3CDTF">2024-03-29T14:10:53Z</dcterms:created>
  <dcterms:modified xsi:type="dcterms:W3CDTF">2024-05-19T17:05:56Z</dcterms:modified>
</cp:coreProperties>
</file>