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6" r:id="rId5"/>
    <p:sldId id="261" r:id="rId6"/>
    <p:sldId id="258" r:id="rId7"/>
    <p:sldId id="262" r:id="rId8"/>
    <p:sldId id="263" r:id="rId9"/>
    <p:sldId id="259" r:id="rId10"/>
    <p:sldId id="267" r:id="rId11"/>
    <p:sldId id="268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6FAF-3DBD-4915-9B85-E82C88A13E05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0B96-67B1-4005-9484-3ABF26F1F0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760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6FAF-3DBD-4915-9B85-E82C88A13E05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0B96-67B1-4005-9484-3ABF26F1F0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43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6FAF-3DBD-4915-9B85-E82C88A13E05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0B96-67B1-4005-9484-3ABF26F1F0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45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6FAF-3DBD-4915-9B85-E82C88A13E05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0B96-67B1-4005-9484-3ABF26F1F0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04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6FAF-3DBD-4915-9B85-E82C88A13E05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0B96-67B1-4005-9484-3ABF26F1F0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98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6FAF-3DBD-4915-9B85-E82C88A13E05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0B96-67B1-4005-9484-3ABF26F1F0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529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6FAF-3DBD-4915-9B85-E82C88A13E05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0B96-67B1-4005-9484-3ABF26F1F0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85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6FAF-3DBD-4915-9B85-E82C88A13E05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0B96-67B1-4005-9484-3ABF26F1F0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28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6FAF-3DBD-4915-9B85-E82C88A13E05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0B96-67B1-4005-9484-3ABF26F1F0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2187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6FAF-3DBD-4915-9B85-E82C88A13E05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0B96-67B1-4005-9484-3ABF26F1F0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809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6FAF-3DBD-4915-9B85-E82C88A13E05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60B96-67B1-4005-9484-3ABF26F1F0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59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F6FAF-3DBD-4915-9B85-E82C88A13E05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60B96-67B1-4005-9484-3ABF26F1F0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36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74" y="-18289"/>
            <a:ext cx="8815754" cy="687628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52246" y="-267898"/>
            <a:ext cx="9144000" cy="2387600"/>
          </a:xfrm>
        </p:spPr>
        <p:txBody>
          <a:bodyPr/>
          <a:lstStyle/>
          <a:p>
            <a:r>
              <a:rPr lang="fr-FR" b="1" dirty="0"/>
              <a:t>La Guerre de Cent ans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71889" y="5451847"/>
            <a:ext cx="9144000" cy="1655762"/>
          </a:xfrm>
        </p:spPr>
        <p:txBody>
          <a:bodyPr/>
          <a:lstStyle/>
          <a:p>
            <a:r>
              <a:rPr lang="fr-FR" b="1" dirty="0"/>
              <a:t>Par Ulysse PANEL</a:t>
            </a:r>
          </a:p>
        </p:txBody>
      </p:sp>
    </p:spTree>
    <p:extLst>
      <p:ext uri="{BB962C8B-B14F-4D97-AF65-F5344CB8AC3E}">
        <p14:creationId xmlns:p14="http://schemas.microsoft.com/office/powerpoint/2010/main" val="3835782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chier:Louis XI (1423-148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91" y="-1"/>
            <a:ext cx="4270310" cy="699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10547" y="671804"/>
            <a:ext cx="64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Lorsque Louis XI (1461-1483) monte sur le trône, les combats sont largement finis.</a:t>
            </a:r>
          </a:p>
          <a:p>
            <a:endParaRPr lang="fr-FR" dirty="0"/>
          </a:p>
          <a:p>
            <a:r>
              <a:rPr lang="fr-FR" dirty="0"/>
              <a:t>Il signe la paix de Picquigny avec Édouard VI : c’est la fin de la Guerre de 100 ans…. qui a duré 116 ans!</a:t>
            </a:r>
          </a:p>
        </p:txBody>
      </p:sp>
      <p:pic>
        <p:nvPicPr>
          <p:cNvPr id="11270" name="Picture 6" descr="Description de cette image, également commentée ci-aprè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196" y="2333122"/>
            <a:ext cx="3229948" cy="417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760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55469" y="1704109"/>
            <a:ext cx="99835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Merci de votre attention ! </a:t>
            </a:r>
            <a:r>
              <a:rPr lang="fr-FR" sz="4400" dirty="0">
                <a:sym typeface="Wingdings" panose="05000000000000000000" pitchFamily="2" charset="2"/>
              </a:rPr>
              <a:t></a:t>
            </a:r>
          </a:p>
          <a:p>
            <a:pPr algn="ctr"/>
            <a:endParaRPr lang="fr-FR" sz="4400">
              <a:sym typeface="Wingdings" panose="05000000000000000000" pitchFamily="2" charset="2"/>
            </a:endParaRPr>
          </a:p>
          <a:p>
            <a:pPr algn="ctr"/>
            <a:endParaRPr lang="fr-FR" sz="4400" dirty="0">
              <a:sym typeface="Wingdings" panose="05000000000000000000" pitchFamily="2" charset="2"/>
            </a:endParaRPr>
          </a:p>
          <a:p>
            <a:pPr algn="ctr"/>
            <a:r>
              <a:rPr lang="fr-FR" sz="4400" dirty="0">
                <a:sym typeface="Wingdings" panose="05000000000000000000" pitchFamily="2" charset="2"/>
              </a:rPr>
              <a:t>Avez-vous des questions ?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2825815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61522" y="234497"/>
            <a:ext cx="10515600" cy="1325563"/>
          </a:xfrm>
        </p:spPr>
        <p:txBody>
          <a:bodyPr/>
          <a:lstStyle/>
          <a:p>
            <a:r>
              <a:rPr lang="fr-FR" dirty="0"/>
              <a:t>Début de la guerre: 1337</a:t>
            </a:r>
          </a:p>
        </p:txBody>
      </p:sp>
      <p:pic>
        <p:nvPicPr>
          <p:cNvPr id="2050" name="Picture 2" descr="https://upload.wikimedia.org/wikipedia/commons/4/4f/Hommage_de_Edouard_III_%C3%A0_Philippe_VI_en_132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522" y="1461731"/>
            <a:ext cx="545825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57200" y="6158204"/>
            <a:ext cx="1141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roi d’Angleterre </a:t>
            </a:r>
            <a:r>
              <a:rPr lang="fr-FR" dirty="0" err="1"/>
              <a:t>Edouard</a:t>
            </a:r>
            <a:r>
              <a:rPr lang="fr-FR" dirty="0"/>
              <a:t> III est le </a:t>
            </a:r>
            <a:r>
              <a:rPr lang="fr-FR" i="1" dirty="0"/>
              <a:t>vassal</a:t>
            </a:r>
            <a:r>
              <a:rPr lang="fr-FR" dirty="0"/>
              <a:t> du roi de France Philippe VI sur en Aquitaine. Il lui dispute le trône de France 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546196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0126" y="5227856"/>
            <a:ext cx="10515600" cy="4351338"/>
          </a:xfrm>
        </p:spPr>
        <p:txBody>
          <a:bodyPr/>
          <a:lstStyle/>
          <a:p>
            <a:r>
              <a:rPr lang="fr-FR" sz="2400" dirty="0"/>
              <a:t>Sous le règne de Philippe VI (1328-1350) a lieu la Peste noire.</a:t>
            </a:r>
          </a:p>
          <a:p>
            <a:r>
              <a:rPr lang="fr-FR" sz="2400" dirty="0"/>
              <a:t>Elle arrive en Europe en 1348 dans des bateaux venus de Crimée, infestés de rats</a:t>
            </a:r>
          </a:p>
          <a:p>
            <a:r>
              <a:rPr lang="fr-FR" sz="2400" dirty="0"/>
              <a:t>Les combats s’arrêtent pour un temps. On pense qu’un tiers de la population meurt de maladie!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8194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333" y="646331"/>
            <a:ext cx="76200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595262" y="0"/>
            <a:ext cx="6898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La peste noire</a:t>
            </a:r>
          </a:p>
        </p:txBody>
      </p:sp>
    </p:spTree>
    <p:extLst>
      <p:ext uri="{BB962C8B-B14F-4D97-AF65-F5344CB8AC3E}">
        <p14:creationId xmlns:p14="http://schemas.microsoft.com/office/powerpoint/2010/main" val="1669589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200" y="768030"/>
            <a:ext cx="6893819" cy="5751115"/>
          </a:xfr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5271794" y="27992"/>
            <a:ext cx="10209245" cy="863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/>
              <a:t>Jean II Le Bon (1350-1364)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46285" y="459679"/>
            <a:ext cx="32640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Jean est appelé « roi des gentilshommes » car il a le sens de l’honneur.</a:t>
            </a:r>
          </a:p>
          <a:p>
            <a:endParaRPr lang="fr-FR" dirty="0"/>
          </a:p>
          <a:p>
            <a:r>
              <a:rPr lang="fr-FR" dirty="0"/>
              <a:t>Il est capturé par « le prince noir », fils du roi d'Angleterre, à Poitiers en 1356.</a:t>
            </a:r>
          </a:p>
          <a:p>
            <a:endParaRPr lang="fr-FR" dirty="0"/>
          </a:p>
          <a:p>
            <a:r>
              <a:rPr lang="fr-FR" dirty="0"/>
              <a:t>Avec lui est capturé son fils Philippe dit « le Hardi » qui l’a défendu.</a:t>
            </a:r>
          </a:p>
          <a:p>
            <a:endParaRPr lang="fr-FR" dirty="0"/>
          </a:p>
          <a:p>
            <a:r>
              <a:rPr lang="fr-FR" dirty="0"/>
              <a:t>Pour payer la rançon pour les libérer, les Français inventent une nouvelle monnaie « le franc » (qui veut dire « libéré »). Elle dure… jusqu’en 2001!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246" name="Picture 6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85" y="5478351"/>
            <a:ext cx="2686813" cy="128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050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98780" y="262488"/>
            <a:ext cx="10515600" cy="1325563"/>
          </a:xfrm>
        </p:spPr>
        <p:txBody>
          <a:bodyPr/>
          <a:lstStyle/>
          <a:p>
            <a:r>
              <a:rPr lang="fr-FR" dirty="0"/>
              <a:t>Charles V (1364-1380)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0249" y="1690688"/>
            <a:ext cx="6486331" cy="4761787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dirty="0"/>
              <a:t>« Le roi sage » confie le commandement de son armée à un grand capitaine: Bertrand du Guesclin.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« </a:t>
            </a:r>
            <a:r>
              <a:rPr lang="fr-FR" i="1" dirty="0"/>
              <a:t>Il n’y a pas d’enfant plus mauvais</a:t>
            </a:r>
            <a:r>
              <a:rPr lang="fr-FR" dirty="0"/>
              <a:t> » disait sa mère ! Mais il fut un </a:t>
            </a:r>
            <a:r>
              <a:rPr lang="fr-FR" dirty="0">
                <a:solidFill>
                  <a:srgbClr val="FF0000"/>
                </a:solidFill>
              </a:rPr>
              <a:t>connétable </a:t>
            </a:r>
            <a:r>
              <a:rPr lang="fr-FR" dirty="0"/>
              <a:t>si estimé qu’il fut enterré près du roi, à Saint-Denis.</a:t>
            </a:r>
          </a:p>
          <a:p>
            <a:endParaRPr lang="fr-FR" dirty="0"/>
          </a:p>
          <a:p>
            <a:r>
              <a:rPr lang="fr-FR" dirty="0"/>
              <a:t>Il remporte des batailles, comme à </a:t>
            </a:r>
            <a:r>
              <a:rPr lang="fr-FR" dirty="0" err="1"/>
              <a:t>Chizé</a:t>
            </a:r>
            <a:r>
              <a:rPr lang="fr-FR" dirty="0"/>
              <a:t> et Pontvallain.</a:t>
            </a:r>
          </a:p>
        </p:txBody>
      </p:sp>
      <p:pic>
        <p:nvPicPr>
          <p:cNvPr id="5122" name="Picture 2" descr="https://upload.wikimedia.org/wikipedia/commons/6/67/Guesclin_retra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189" y="1055898"/>
            <a:ext cx="4883811" cy="483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146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2467" y="2133535"/>
            <a:ext cx="7055497" cy="247578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fr-FR" dirty="0"/>
              <a:t>Charles VI, roi de 1380 à 1422, est surnommé « le roi fol ». Sa première crise se déclenche en 1392 quand il traverse la forêt du Mans.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Il y attaque ses propres garde du corps!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En 1420, il cède son royaume à l’Angleterre en déshéritant son fils Charles et mariant sa fille Catherine au roi anglais Henry V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</p:txBody>
      </p:sp>
      <p:pic>
        <p:nvPicPr>
          <p:cNvPr id="3074" name="Picture 2" descr="https://upload.wikimedia.org/wikipedia/commons/e/e8/Charles_VI-Isabeau_de_Bavi%C3%A8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4" y="86746"/>
            <a:ext cx="4615737" cy="67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138335" y="447869"/>
            <a:ext cx="5383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La folie du roi Charles VI</a:t>
            </a:r>
          </a:p>
        </p:txBody>
      </p:sp>
    </p:spTree>
    <p:extLst>
      <p:ext uri="{BB962C8B-B14F-4D97-AF65-F5344CB8AC3E}">
        <p14:creationId xmlns:p14="http://schemas.microsoft.com/office/powerpoint/2010/main" val="1105171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94318" y="2190749"/>
            <a:ext cx="4982547" cy="2088063"/>
          </a:xfrm>
        </p:spPr>
        <p:txBody>
          <a:bodyPr>
            <a:noAutofit/>
          </a:bodyPr>
          <a:lstStyle/>
          <a:p>
            <a:r>
              <a:rPr lang="fr-FR" sz="1800" dirty="0"/>
              <a:t>Sous le règne de Charles VI a lieu la grande défaite française d’Azincourt (1415)</a:t>
            </a:r>
          </a:p>
          <a:p>
            <a:pPr marL="0" indent="0">
              <a:buNone/>
            </a:pPr>
            <a:endParaRPr lang="fr-FR" sz="1800" dirty="0"/>
          </a:p>
          <a:p>
            <a:r>
              <a:rPr lang="fr-FR" sz="1800" dirty="0"/>
              <a:t>En revenant d’Harfleur, les Anglais ont la </a:t>
            </a:r>
            <a:r>
              <a:rPr lang="fr-FR" sz="1800" dirty="0" err="1">
                <a:solidFill>
                  <a:srgbClr val="FF0000"/>
                </a:solidFill>
              </a:rPr>
              <a:t>dysentrie</a:t>
            </a:r>
            <a:endParaRPr lang="fr-F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r>
              <a:rPr lang="fr-FR" sz="1800" dirty="0"/>
              <a:t>Ils contournent </a:t>
            </a:r>
            <a:r>
              <a:rPr lang="fr-FR" sz="1800" dirty="0">
                <a:solidFill>
                  <a:srgbClr val="FF0000"/>
                </a:solidFill>
              </a:rPr>
              <a:t>le gué </a:t>
            </a:r>
            <a:r>
              <a:rPr lang="fr-FR" sz="1800" dirty="0"/>
              <a:t>de la Somme en prenant un pont à </a:t>
            </a:r>
            <a:r>
              <a:rPr lang="fr-FR" sz="1800" dirty="0" err="1"/>
              <a:t>Bethencourt</a:t>
            </a: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r>
              <a:rPr lang="fr-FR" sz="1800" dirty="0"/>
              <a:t>6000 Français périrent contre 600 Anglais (dont seulement 13 chevaliers)</a:t>
            </a:r>
          </a:p>
        </p:txBody>
      </p:sp>
      <p:pic>
        <p:nvPicPr>
          <p:cNvPr id="6146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596" y="0"/>
            <a:ext cx="5091404" cy="690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026367" y="802433"/>
            <a:ext cx="5374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AZINCOURT (25 octobre 1415)</a:t>
            </a:r>
          </a:p>
        </p:txBody>
      </p:sp>
    </p:spTree>
    <p:extLst>
      <p:ext uri="{BB962C8B-B14F-4D97-AF65-F5344CB8AC3E}">
        <p14:creationId xmlns:p14="http://schemas.microsoft.com/office/powerpoint/2010/main" val="2240028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Quelques victimes….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73898" y="1862947"/>
            <a:ext cx="4713514" cy="4351338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Parmi les chevaliers français, meurt le </a:t>
            </a:r>
            <a:r>
              <a:rPr lang="fr-FR" dirty="0">
                <a:solidFill>
                  <a:srgbClr val="FF0000"/>
                </a:solidFill>
              </a:rPr>
              <a:t>prévôt</a:t>
            </a:r>
            <a:r>
              <a:rPr lang="fr-FR" dirty="0"/>
              <a:t> Le Gallois de </a:t>
            </a:r>
            <a:r>
              <a:rPr lang="fr-FR" dirty="0" err="1"/>
              <a:t>Fougières</a:t>
            </a:r>
            <a:r>
              <a:rPr lang="fr-FR" dirty="0"/>
              <a:t>, chargé de la police militaire. C’est le premier gendarme mort pour la France!</a:t>
            </a:r>
          </a:p>
          <a:p>
            <a:endParaRPr lang="fr-FR" dirty="0"/>
          </a:p>
          <a:p>
            <a:r>
              <a:rPr lang="fr-FR" dirty="0"/>
              <a:t>On a retrouvé son corps en 1936, et on lui a fait un monument à Versailles</a:t>
            </a:r>
          </a:p>
          <a:p>
            <a:endParaRPr lang="fr-FR" dirty="0"/>
          </a:p>
          <a:p>
            <a:r>
              <a:rPr lang="fr-FR" dirty="0"/>
              <a:t>Il y a aussi soldat « Bertrand </a:t>
            </a:r>
            <a:r>
              <a:rPr lang="fr-FR" dirty="0" err="1"/>
              <a:t>Paynel</a:t>
            </a:r>
            <a:r>
              <a:rPr lang="fr-FR" dirty="0"/>
              <a:t> » qui est tué.</a:t>
            </a:r>
          </a:p>
          <a:p>
            <a:endParaRPr lang="fr-FR" dirty="0"/>
          </a:p>
        </p:txBody>
      </p:sp>
      <p:sp>
        <p:nvSpPr>
          <p:cNvPr id="4" name="AutoShape 2" descr="Guillaume VII Paynel : généalogie par Eric de HULTS (edehults) - Genea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1" y="4604399"/>
            <a:ext cx="1707501" cy="1707501"/>
          </a:xfrm>
          <a:prstGeom prst="rect">
            <a:avLst/>
          </a:prstGeom>
        </p:spPr>
      </p:pic>
      <p:sp>
        <p:nvSpPr>
          <p:cNvPr id="7" name="AutoShape 6" descr="PROJET GALLOIS DE FOUGIÈRES (1415-2015): Sur les traces de Gallois de  Fougières : d'Azincourt à Versaill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897" y="0"/>
            <a:ext cx="4458103" cy="448802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" t="1047" r="3040" b="2484"/>
          <a:stretch/>
        </p:blipFill>
        <p:spPr>
          <a:xfrm>
            <a:off x="8935617" y="4488024"/>
            <a:ext cx="2418183" cy="238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08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Charles VII (1422-1461)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642101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000" dirty="0"/>
              <a:t>Il est surnommé de plusieurs façons : 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/>
              <a:t>le « petit roi de Bourges » car son royaume est occupé en grande partie par les Bourguignons et les Anglais: il se replie alors à Bourges.</a:t>
            </a:r>
          </a:p>
          <a:p>
            <a:endParaRPr lang="fr-FR" sz="2000" dirty="0"/>
          </a:p>
          <a:p>
            <a:r>
              <a:rPr lang="fr-FR" sz="2000" dirty="0"/>
              <a:t>le « victorieux » car c’est sous son règne que des victoires décisives sont remportées à  Patay (près d’Orléans) et à Castillon (près de Bordeaux)</a:t>
            </a:r>
          </a:p>
          <a:p>
            <a:endParaRPr lang="fr-FR" sz="2000" dirty="0"/>
          </a:p>
          <a:p>
            <a:r>
              <a:rPr lang="fr-FR" sz="2000" dirty="0"/>
              <a:t>« l’ingrat », car il n’a pas sauvé Jeanne d’Arc (qui l’avait fait couronner) lorsque les Anglais l’ont capturée, jugée et brûlée à Rouen.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098" name="Picture 2" descr="Illustratio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87231" y="476898"/>
            <a:ext cx="4704769" cy="572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3745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584</Words>
  <Application>Microsoft Office PowerPoint</Application>
  <PresentationFormat>Grand écran</PresentationFormat>
  <Paragraphs>59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Thème Office</vt:lpstr>
      <vt:lpstr>La Guerre de Cent ans</vt:lpstr>
      <vt:lpstr>Début de la guerre: 1337</vt:lpstr>
      <vt:lpstr>Présentation PowerPoint</vt:lpstr>
      <vt:lpstr>Présentation PowerPoint</vt:lpstr>
      <vt:lpstr>Charles V (1364-1380)</vt:lpstr>
      <vt:lpstr>Présentation PowerPoint</vt:lpstr>
      <vt:lpstr>Présentation PowerPoint</vt:lpstr>
      <vt:lpstr>Quelques victimes….</vt:lpstr>
      <vt:lpstr>Charles VII (1422-1461)</vt:lpstr>
      <vt:lpstr>Présentation PowerPoint</vt:lpstr>
      <vt:lpstr>Présentation PowerPoint</vt:lpstr>
    </vt:vector>
  </TitlesOfParts>
  <Company>Ville et Eurometropole de Strasbourg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Guerre de Cent ans</dc:title>
  <dc:creator>PANEL Louis-Napoléon</dc:creator>
  <cp:lastModifiedBy>Vincent Brosseau</cp:lastModifiedBy>
  <cp:revision>9</cp:revision>
  <dcterms:created xsi:type="dcterms:W3CDTF">2025-03-26T16:48:13Z</dcterms:created>
  <dcterms:modified xsi:type="dcterms:W3CDTF">2025-04-28T18:18:20Z</dcterms:modified>
</cp:coreProperties>
</file>