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2" r:id="rId6"/>
    <p:sldId id="261"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0"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8" d="100"/>
          <a:sy n="88" d="100"/>
        </p:scale>
        <p:origin x="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1B36F-C926-E8E8-B9B2-FAC073639EA6}"/>
              </a:ext>
            </a:extLst>
          </p:cNvPr>
          <p:cNvSpPr>
            <a:spLocks noGrp="1"/>
          </p:cNvSpPr>
          <p:nvPr>
            <p:ph type="ctrTitle"/>
          </p:nvPr>
        </p:nvSpPr>
        <p:spPr/>
        <p:txBody>
          <a:bodyPr/>
          <a:lstStyle/>
          <a:p>
            <a:r>
              <a:rPr lang="fr-FR" dirty="0"/>
              <a:t>La trisomie 21</a:t>
            </a:r>
          </a:p>
        </p:txBody>
      </p:sp>
      <p:sp>
        <p:nvSpPr>
          <p:cNvPr id="3" name="Sous-titre 2">
            <a:extLst>
              <a:ext uri="{FF2B5EF4-FFF2-40B4-BE49-F238E27FC236}">
                <a16:creationId xmlns:a16="http://schemas.microsoft.com/office/drawing/2014/main" id="{219A58CD-323E-9839-006F-F9F5A2608880}"/>
              </a:ext>
            </a:extLst>
          </p:cNvPr>
          <p:cNvSpPr>
            <a:spLocks noGrp="1"/>
          </p:cNvSpPr>
          <p:nvPr>
            <p:ph type="subTitle" idx="1"/>
          </p:nvPr>
        </p:nvSpPr>
        <p:spPr/>
        <p:txBody>
          <a:bodyPr/>
          <a:lstStyle/>
          <a:p>
            <a:r>
              <a:rPr lang="fr-FR" dirty="0"/>
              <a:t>ou syndrome de Down</a:t>
            </a:r>
          </a:p>
        </p:txBody>
      </p:sp>
    </p:spTree>
    <p:extLst>
      <p:ext uri="{BB962C8B-B14F-4D97-AF65-F5344CB8AC3E}">
        <p14:creationId xmlns:p14="http://schemas.microsoft.com/office/powerpoint/2010/main" val="26294729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C3E2A-E218-CFCB-2CC4-E360CC4BABE6}"/>
              </a:ext>
            </a:extLst>
          </p:cNvPr>
          <p:cNvSpPr>
            <a:spLocks noGrp="1"/>
          </p:cNvSpPr>
          <p:nvPr>
            <p:ph type="title"/>
          </p:nvPr>
        </p:nvSpPr>
        <p:spPr/>
        <p:txBody>
          <a:bodyPr/>
          <a:lstStyle/>
          <a:p>
            <a:r>
              <a:rPr lang="fr-FR" dirty="0"/>
              <a:t>Maxence Fichter</a:t>
            </a:r>
          </a:p>
        </p:txBody>
      </p:sp>
      <p:pic>
        <p:nvPicPr>
          <p:cNvPr id="5" name="Espace réservé du contenu 4">
            <a:extLst>
              <a:ext uri="{FF2B5EF4-FFF2-40B4-BE49-F238E27FC236}">
                <a16:creationId xmlns:a16="http://schemas.microsoft.com/office/drawing/2014/main" id="{702BE13E-0E08-BC2A-B4E1-2B9003E3932E}"/>
              </a:ext>
            </a:extLst>
          </p:cNvPr>
          <p:cNvPicPr>
            <a:picLocks noGrp="1" noChangeAspect="1"/>
          </p:cNvPicPr>
          <p:nvPr>
            <p:ph idx="1"/>
          </p:nvPr>
        </p:nvPicPr>
        <p:blipFill>
          <a:blip r:embed="rId2"/>
          <a:stretch>
            <a:fillRect/>
          </a:stretch>
        </p:blipFill>
        <p:spPr>
          <a:xfrm>
            <a:off x="1406081" y="2557993"/>
            <a:ext cx="2670279" cy="3317875"/>
          </a:xfrm>
        </p:spPr>
      </p:pic>
      <p:pic>
        <p:nvPicPr>
          <p:cNvPr id="7" name="Image 6">
            <a:extLst>
              <a:ext uri="{FF2B5EF4-FFF2-40B4-BE49-F238E27FC236}">
                <a16:creationId xmlns:a16="http://schemas.microsoft.com/office/drawing/2014/main" id="{FB95C737-C7D5-597A-77C0-31FE8CD8D08C}"/>
              </a:ext>
            </a:extLst>
          </p:cNvPr>
          <p:cNvPicPr>
            <a:picLocks noChangeAspect="1"/>
          </p:cNvPicPr>
          <p:nvPr/>
        </p:nvPicPr>
        <p:blipFill>
          <a:blip r:embed="rId3"/>
          <a:stretch>
            <a:fillRect/>
          </a:stretch>
        </p:blipFill>
        <p:spPr>
          <a:xfrm>
            <a:off x="4585521" y="2557992"/>
            <a:ext cx="3061360" cy="3317875"/>
          </a:xfrm>
          <a:prstGeom prst="rect">
            <a:avLst/>
          </a:prstGeom>
        </p:spPr>
      </p:pic>
      <p:pic>
        <p:nvPicPr>
          <p:cNvPr id="9" name="Image 8">
            <a:extLst>
              <a:ext uri="{FF2B5EF4-FFF2-40B4-BE49-F238E27FC236}">
                <a16:creationId xmlns:a16="http://schemas.microsoft.com/office/drawing/2014/main" id="{BF10F1B6-B7A2-8296-290E-CB10869974C5}"/>
              </a:ext>
            </a:extLst>
          </p:cNvPr>
          <p:cNvPicPr>
            <a:picLocks noChangeAspect="1"/>
          </p:cNvPicPr>
          <p:nvPr/>
        </p:nvPicPr>
        <p:blipFill>
          <a:blip r:embed="rId4"/>
          <a:stretch>
            <a:fillRect/>
          </a:stretch>
        </p:blipFill>
        <p:spPr>
          <a:xfrm>
            <a:off x="8035371" y="2557993"/>
            <a:ext cx="2772268" cy="3317874"/>
          </a:xfrm>
          <a:prstGeom prst="rect">
            <a:avLst/>
          </a:prstGeom>
        </p:spPr>
      </p:pic>
      <p:sp>
        <p:nvSpPr>
          <p:cNvPr id="8" name="ZoneTexte 7">
            <a:extLst>
              <a:ext uri="{FF2B5EF4-FFF2-40B4-BE49-F238E27FC236}">
                <a16:creationId xmlns:a16="http://schemas.microsoft.com/office/drawing/2014/main" id="{690111AE-5116-399C-4D4F-2783479EA6AA}"/>
              </a:ext>
            </a:extLst>
          </p:cNvPr>
          <p:cNvSpPr txBox="1"/>
          <p:nvPr/>
        </p:nvSpPr>
        <p:spPr>
          <a:xfrm>
            <a:off x="9261389" y="2144996"/>
            <a:ext cx="2162433" cy="276999"/>
          </a:xfrm>
          <a:prstGeom prst="rect">
            <a:avLst/>
          </a:prstGeom>
          <a:noFill/>
        </p:spPr>
        <p:txBody>
          <a:bodyPr wrap="square" rtlCol="0">
            <a:spAutoFit/>
          </a:bodyPr>
          <a:lstStyle/>
          <a:p>
            <a:r>
              <a:rPr lang="fr-FR" sz="1200" dirty="0"/>
              <a:t>Né le 7 décembre 2016</a:t>
            </a:r>
          </a:p>
        </p:txBody>
      </p:sp>
    </p:spTree>
    <p:extLst>
      <p:ext uri="{BB962C8B-B14F-4D97-AF65-F5344CB8AC3E}">
        <p14:creationId xmlns:p14="http://schemas.microsoft.com/office/powerpoint/2010/main" val="1222001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3F8716-A919-AFED-DDA7-EBD20AFC9D14}"/>
              </a:ext>
            </a:extLst>
          </p:cNvPr>
          <p:cNvSpPr>
            <a:spLocks noGrp="1"/>
          </p:cNvSpPr>
          <p:nvPr>
            <p:ph type="title"/>
          </p:nvPr>
        </p:nvSpPr>
        <p:spPr/>
        <p:txBody>
          <a:bodyPr/>
          <a:lstStyle/>
          <a:p>
            <a:r>
              <a:rPr lang="fr-FR" dirty="0"/>
              <a:t>Maxence Fichter</a:t>
            </a:r>
          </a:p>
        </p:txBody>
      </p:sp>
      <p:pic>
        <p:nvPicPr>
          <p:cNvPr id="5" name="Espace réservé du contenu 4">
            <a:extLst>
              <a:ext uri="{FF2B5EF4-FFF2-40B4-BE49-F238E27FC236}">
                <a16:creationId xmlns:a16="http://schemas.microsoft.com/office/drawing/2014/main" id="{3FE42AE8-E9D2-28EF-CDDB-0582AF37DFB3}"/>
              </a:ext>
            </a:extLst>
          </p:cNvPr>
          <p:cNvPicPr>
            <a:picLocks noGrp="1" noChangeAspect="1"/>
          </p:cNvPicPr>
          <p:nvPr>
            <p:ph idx="1"/>
          </p:nvPr>
        </p:nvPicPr>
        <p:blipFill>
          <a:blip r:embed="rId2"/>
          <a:stretch>
            <a:fillRect/>
          </a:stretch>
        </p:blipFill>
        <p:spPr>
          <a:xfrm>
            <a:off x="1400427" y="2557993"/>
            <a:ext cx="1790938" cy="3317875"/>
          </a:xfrm>
        </p:spPr>
      </p:pic>
      <p:pic>
        <p:nvPicPr>
          <p:cNvPr id="7" name="Image 6">
            <a:extLst>
              <a:ext uri="{FF2B5EF4-FFF2-40B4-BE49-F238E27FC236}">
                <a16:creationId xmlns:a16="http://schemas.microsoft.com/office/drawing/2014/main" id="{85F8D915-052F-9B54-B8E3-EAD6ED97D144}"/>
              </a:ext>
            </a:extLst>
          </p:cNvPr>
          <p:cNvPicPr>
            <a:picLocks noChangeAspect="1"/>
          </p:cNvPicPr>
          <p:nvPr/>
        </p:nvPicPr>
        <p:blipFill>
          <a:blip r:embed="rId3"/>
          <a:stretch>
            <a:fillRect/>
          </a:stretch>
        </p:blipFill>
        <p:spPr>
          <a:xfrm>
            <a:off x="3350394" y="2557991"/>
            <a:ext cx="1675639" cy="3317875"/>
          </a:xfrm>
          <a:prstGeom prst="rect">
            <a:avLst/>
          </a:prstGeom>
        </p:spPr>
      </p:pic>
      <p:pic>
        <p:nvPicPr>
          <p:cNvPr id="9" name="Image 8">
            <a:extLst>
              <a:ext uri="{FF2B5EF4-FFF2-40B4-BE49-F238E27FC236}">
                <a16:creationId xmlns:a16="http://schemas.microsoft.com/office/drawing/2014/main" id="{A3AD4F87-09E2-5900-7598-5F7053745575}"/>
              </a:ext>
            </a:extLst>
          </p:cNvPr>
          <p:cNvPicPr>
            <a:picLocks noChangeAspect="1"/>
          </p:cNvPicPr>
          <p:nvPr/>
        </p:nvPicPr>
        <p:blipFill>
          <a:blip r:embed="rId4"/>
          <a:stretch>
            <a:fillRect/>
          </a:stretch>
        </p:blipFill>
        <p:spPr>
          <a:xfrm>
            <a:off x="5185062" y="2557991"/>
            <a:ext cx="1626550" cy="3317875"/>
          </a:xfrm>
          <a:prstGeom prst="rect">
            <a:avLst/>
          </a:prstGeom>
        </p:spPr>
      </p:pic>
      <p:pic>
        <p:nvPicPr>
          <p:cNvPr id="11" name="Image 10">
            <a:extLst>
              <a:ext uri="{FF2B5EF4-FFF2-40B4-BE49-F238E27FC236}">
                <a16:creationId xmlns:a16="http://schemas.microsoft.com/office/drawing/2014/main" id="{0C805530-33FF-06ED-3757-3CA5A9008913}"/>
              </a:ext>
            </a:extLst>
          </p:cNvPr>
          <p:cNvPicPr>
            <a:picLocks noChangeAspect="1"/>
          </p:cNvPicPr>
          <p:nvPr/>
        </p:nvPicPr>
        <p:blipFill>
          <a:blip r:embed="rId5"/>
          <a:stretch>
            <a:fillRect/>
          </a:stretch>
        </p:blipFill>
        <p:spPr>
          <a:xfrm>
            <a:off x="7012844" y="2557991"/>
            <a:ext cx="1287744" cy="3317875"/>
          </a:xfrm>
          <a:prstGeom prst="rect">
            <a:avLst/>
          </a:prstGeom>
        </p:spPr>
      </p:pic>
      <p:pic>
        <p:nvPicPr>
          <p:cNvPr id="13" name="Image 12">
            <a:extLst>
              <a:ext uri="{FF2B5EF4-FFF2-40B4-BE49-F238E27FC236}">
                <a16:creationId xmlns:a16="http://schemas.microsoft.com/office/drawing/2014/main" id="{599DFF0E-2E35-14F7-6123-5BD524426860}"/>
              </a:ext>
            </a:extLst>
          </p:cNvPr>
          <p:cNvPicPr>
            <a:picLocks noChangeAspect="1"/>
          </p:cNvPicPr>
          <p:nvPr/>
        </p:nvPicPr>
        <p:blipFill>
          <a:blip r:embed="rId6"/>
          <a:stretch>
            <a:fillRect/>
          </a:stretch>
        </p:blipFill>
        <p:spPr>
          <a:xfrm>
            <a:off x="8501821" y="2557991"/>
            <a:ext cx="2289752" cy="3317875"/>
          </a:xfrm>
          <a:prstGeom prst="rect">
            <a:avLst/>
          </a:prstGeom>
        </p:spPr>
      </p:pic>
    </p:spTree>
    <p:extLst>
      <p:ext uri="{BB962C8B-B14F-4D97-AF65-F5344CB8AC3E}">
        <p14:creationId xmlns:p14="http://schemas.microsoft.com/office/powerpoint/2010/main" val="1510044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F016F-E5C5-7973-CEB0-C7B9B53A991A}"/>
              </a:ext>
            </a:extLst>
          </p:cNvPr>
          <p:cNvSpPr>
            <a:spLocks noGrp="1"/>
          </p:cNvSpPr>
          <p:nvPr>
            <p:ph type="title"/>
          </p:nvPr>
        </p:nvSpPr>
        <p:spPr/>
        <p:txBody>
          <a:bodyPr/>
          <a:lstStyle/>
          <a:p>
            <a:r>
              <a:rPr lang="fr-FR" dirty="0"/>
              <a:t>Journée mondiale de la trisomie 21</a:t>
            </a:r>
          </a:p>
        </p:txBody>
      </p:sp>
      <p:sp>
        <p:nvSpPr>
          <p:cNvPr id="3" name="Espace réservé du contenu 2">
            <a:extLst>
              <a:ext uri="{FF2B5EF4-FFF2-40B4-BE49-F238E27FC236}">
                <a16:creationId xmlns:a16="http://schemas.microsoft.com/office/drawing/2014/main" id="{E215692A-E00D-F67A-DED3-19ABD085CE8B}"/>
              </a:ext>
            </a:extLst>
          </p:cNvPr>
          <p:cNvSpPr>
            <a:spLocks noGrp="1"/>
          </p:cNvSpPr>
          <p:nvPr>
            <p:ph idx="1"/>
          </p:nvPr>
        </p:nvSpPr>
        <p:spPr/>
        <p:txBody>
          <a:bodyPr>
            <a:normAutofit fontScale="85000" lnSpcReduction="10000"/>
          </a:bodyPr>
          <a:lstStyle/>
          <a:p>
            <a:pPr marL="0" indent="0" algn="ctr">
              <a:buNone/>
            </a:pPr>
            <a:r>
              <a:rPr lang="fr-FR" sz="6000" dirty="0"/>
              <a:t>Mardi 21 mars 2023</a:t>
            </a:r>
          </a:p>
          <a:p>
            <a:pPr marL="0" indent="0">
              <a:buNone/>
            </a:pPr>
            <a:endParaRPr lang="fr-FR" sz="2000" dirty="0"/>
          </a:p>
          <a:p>
            <a:pPr marL="0" indent="0">
              <a:buNone/>
            </a:pPr>
            <a:r>
              <a:rPr lang="fr-FR" sz="2800" i="0" dirty="0">
                <a:solidFill>
                  <a:srgbClr val="000000"/>
                </a:solidFill>
                <a:effectLst/>
              </a:rPr>
              <a:t>Cette journée permet de lancer un appel à la mobilisation citoyenne pour défendre la société inclusive. </a:t>
            </a:r>
          </a:p>
          <a:p>
            <a:pPr marL="0" indent="0">
              <a:buNone/>
            </a:pPr>
            <a:r>
              <a:rPr lang="fr-FR" sz="2800" dirty="0">
                <a:solidFill>
                  <a:srgbClr val="000000"/>
                </a:solidFill>
              </a:rPr>
              <a:t>La société inclusive c’est une société où les personnes qui ont des besoins particuliers peuvent vivre comme les autres. C’est une société qui agit ensemble et pas une société où la personne qui a des besoins particuliers agit seule.</a:t>
            </a:r>
            <a:endParaRPr lang="fr-FR" sz="2800" dirty="0"/>
          </a:p>
        </p:txBody>
      </p:sp>
    </p:spTree>
    <p:extLst>
      <p:ext uri="{BB962C8B-B14F-4D97-AF65-F5344CB8AC3E}">
        <p14:creationId xmlns:p14="http://schemas.microsoft.com/office/powerpoint/2010/main" val="15089520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39CF1A-0B36-406F-8E72-A368976D9E6C}"/>
              </a:ext>
            </a:extLst>
          </p:cNvPr>
          <p:cNvSpPr>
            <a:spLocks noGrp="1"/>
          </p:cNvSpPr>
          <p:nvPr>
            <p:ph type="title"/>
          </p:nvPr>
        </p:nvSpPr>
        <p:spPr/>
        <p:txBody>
          <a:bodyPr>
            <a:normAutofit/>
          </a:bodyPr>
          <a:lstStyle/>
          <a:p>
            <a:r>
              <a:rPr lang="fr-FR" dirty="0"/>
              <a:t>Challenge chaussettes dépareillées</a:t>
            </a:r>
          </a:p>
        </p:txBody>
      </p:sp>
      <p:sp>
        <p:nvSpPr>
          <p:cNvPr id="3" name="Espace réservé du contenu 2">
            <a:extLst>
              <a:ext uri="{FF2B5EF4-FFF2-40B4-BE49-F238E27FC236}">
                <a16:creationId xmlns:a16="http://schemas.microsoft.com/office/drawing/2014/main" id="{DF7221FE-E04C-D672-6AF2-BCA54E531C9A}"/>
              </a:ext>
            </a:extLst>
          </p:cNvPr>
          <p:cNvSpPr>
            <a:spLocks noGrp="1"/>
          </p:cNvSpPr>
          <p:nvPr>
            <p:ph idx="1"/>
          </p:nvPr>
        </p:nvSpPr>
        <p:spPr>
          <a:xfrm>
            <a:off x="1295401" y="2556932"/>
            <a:ext cx="6482937" cy="3318936"/>
          </a:xfrm>
        </p:spPr>
        <p:txBody>
          <a:bodyPr/>
          <a:lstStyle/>
          <a:p>
            <a:r>
              <a:rPr lang="fr-FR" dirty="0"/>
              <a:t>Le challenge consiste à porter ce jour-là              des chaussettes dépareillées pour valoriser la différence et la diversité.</a:t>
            </a:r>
          </a:p>
          <a:p>
            <a:r>
              <a:rPr lang="fr-FR" dirty="0"/>
              <a:t>On entretient l’inclusion et non l’exclusion.</a:t>
            </a:r>
          </a:p>
          <a:p>
            <a:r>
              <a:rPr lang="fr-FR" dirty="0"/>
              <a:t>Parlez-en autour de vous ! La société inclusive, c’est aujourd’hui, pour demain, et surtout      TOUS ENSEMBLE !</a:t>
            </a:r>
          </a:p>
        </p:txBody>
      </p:sp>
      <p:pic>
        <p:nvPicPr>
          <p:cNvPr id="5" name="Image 4">
            <a:extLst>
              <a:ext uri="{FF2B5EF4-FFF2-40B4-BE49-F238E27FC236}">
                <a16:creationId xmlns:a16="http://schemas.microsoft.com/office/drawing/2014/main" id="{B895649E-34D5-C947-4C3F-48F2B356ACAC}"/>
              </a:ext>
            </a:extLst>
          </p:cNvPr>
          <p:cNvPicPr>
            <a:picLocks noChangeAspect="1"/>
          </p:cNvPicPr>
          <p:nvPr/>
        </p:nvPicPr>
        <p:blipFill>
          <a:blip r:embed="rId2"/>
          <a:stretch>
            <a:fillRect/>
          </a:stretch>
        </p:blipFill>
        <p:spPr>
          <a:xfrm>
            <a:off x="7362887" y="2556932"/>
            <a:ext cx="3710451" cy="3635366"/>
          </a:xfrm>
          <a:prstGeom prst="rect">
            <a:avLst/>
          </a:prstGeom>
        </p:spPr>
      </p:pic>
    </p:spTree>
    <p:extLst>
      <p:ext uri="{BB962C8B-B14F-4D97-AF65-F5344CB8AC3E}">
        <p14:creationId xmlns:p14="http://schemas.microsoft.com/office/powerpoint/2010/main" val="1277502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86C6E69-CA2A-28D6-C137-E8C5B81360AF}"/>
              </a:ext>
            </a:extLst>
          </p:cNvPr>
          <p:cNvSpPr>
            <a:spLocks noGrp="1"/>
          </p:cNvSpPr>
          <p:nvPr>
            <p:ph type="title"/>
          </p:nvPr>
        </p:nvSpPr>
        <p:spPr/>
        <p:txBody>
          <a:bodyPr/>
          <a:lstStyle/>
          <a:p>
            <a:r>
              <a:rPr lang="fr-FR" dirty="0"/>
              <a:t>QUIZ</a:t>
            </a:r>
          </a:p>
        </p:txBody>
      </p:sp>
      <p:sp>
        <p:nvSpPr>
          <p:cNvPr id="6" name="Espace réservé du texte 5">
            <a:extLst>
              <a:ext uri="{FF2B5EF4-FFF2-40B4-BE49-F238E27FC236}">
                <a16:creationId xmlns:a16="http://schemas.microsoft.com/office/drawing/2014/main" id="{47ED8EC0-27B0-6B68-EA98-4FA761CD951D}"/>
              </a:ext>
            </a:extLst>
          </p:cNvPr>
          <p:cNvSpPr>
            <a:spLocks noGrp="1"/>
          </p:cNvSpPr>
          <p:nvPr>
            <p:ph type="body" idx="13"/>
          </p:nvPr>
        </p:nvSpPr>
        <p:spPr/>
        <p:txBody>
          <a:bodyPr/>
          <a:lstStyle/>
          <a:p>
            <a:r>
              <a:rPr lang="fr-FR" dirty="0"/>
              <a:t>1) L’autre nom de la trisomie 21 est :</a:t>
            </a:r>
          </a:p>
        </p:txBody>
      </p:sp>
      <p:sp>
        <p:nvSpPr>
          <p:cNvPr id="5" name="Espace réservé du texte 4">
            <a:extLst>
              <a:ext uri="{FF2B5EF4-FFF2-40B4-BE49-F238E27FC236}">
                <a16:creationId xmlns:a16="http://schemas.microsoft.com/office/drawing/2014/main" id="{4D04166F-463E-6446-0C16-B63B06DE9BAE}"/>
              </a:ext>
            </a:extLst>
          </p:cNvPr>
          <p:cNvSpPr>
            <a:spLocks noGrp="1"/>
          </p:cNvSpPr>
          <p:nvPr>
            <p:ph type="body" idx="1"/>
          </p:nvPr>
        </p:nvSpPr>
        <p:spPr/>
        <p:txBody>
          <a:bodyPr>
            <a:normAutofit/>
          </a:bodyPr>
          <a:lstStyle/>
          <a:p>
            <a:r>
              <a:rPr lang="fr-FR" sz="2400" dirty="0"/>
              <a:t>A- La syndrome de Up</a:t>
            </a:r>
          </a:p>
          <a:p>
            <a:r>
              <a:rPr lang="fr-FR" sz="2400" dirty="0"/>
              <a:t>B- Le syndrome de Down</a:t>
            </a:r>
          </a:p>
        </p:txBody>
      </p:sp>
    </p:spTree>
    <p:extLst>
      <p:ext uri="{BB962C8B-B14F-4D97-AF65-F5344CB8AC3E}">
        <p14:creationId xmlns:p14="http://schemas.microsoft.com/office/powerpoint/2010/main" val="1919524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1921434-AF93-33BC-E999-04DE8B8BBD77}"/>
              </a:ext>
            </a:extLst>
          </p:cNvPr>
          <p:cNvSpPr txBox="1"/>
          <p:nvPr/>
        </p:nvSpPr>
        <p:spPr>
          <a:xfrm>
            <a:off x="1297459" y="2224217"/>
            <a:ext cx="9205784" cy="1938992"/>
          </a:xfrm>
          <a:prstGeom prst="rect">
            <a:avLst/>
          </a:prstGeom>
          <a:noFill/>
        </p:spPr>
        <p:txBody>
          <a:bodyPr wrap="square" rtlCol="0">
            <a:spAutoFit/>
          </a:bodyPr>
          <a:lstStyle/>
          <a:p>
            <a:r>
              <a:rPr lang="fr-FR" sz="2400" dirty="0"/>
              <a:t>2) Où se situe l’anomalie génétique ?</a:t>
            </a:r>
          </a:p>
          <a:p>
            <a:endParaRPr lang="fr-FR" sz="2400" dirty="0"/>
          </a:p>
          <a:p>
            <a:r>
              <a:rPr lang="fr-FR" sz="2400" dirty="0"/>
              <a:t>A- Sur la 21</a:t>
            </a:r>
            <a:r>
              <a:rPr lang="fr-FR" sz="2400" baseline="30000" dirty="0"/>
              <a:t>ème</a:t>
            </a:r>
            <a:r>
              <a:rPr lang="fr-FR" sz="2400" dirty="0"/>
              <a:t> paire de chromosome, il y a 3 chromosomes au lieu de 2</a:t>
            </a:r>
          </a:p>
          <a:p>
            <a:r>
              <a:rPr lang="fr-FR" sz="2400" dirty="0"/>
              <a:t>B- Sur la 21</a:t>
            </a:r>
            <a:r>
              <a:rPr lang="fr-FR" sz="2400" baseline="30000" dirty="0"/>
              <a:t>ème</a:t>
            </a:r>
            <a:r>
              <a:rPr lang="fr-FR" sz="2400" dirty="0"/>
              <a:t> paire de chromosome, il y a 2 chromosomes au lieu de 3</a:t>
            </a:r>
          </a:p>
          <a:p>
            <a:r>
              <a:rPr lang="fr-FR" sz="2400" dirty="0"/>
              <a:t>C- Il y a 3 paires de chromosomes au lieu de 21</a:t>
            </a:r>
          </a:p>
        </p:txBody>
      </p:sp>
    </p:spTree>
    <p:extLst>
      <p:ext uri="{BB962C8B-B14F-4D97-AF65-F5344CB8AC3E}">
        <p14:creationId xmlns:p14="http://schemas.microsoft.com/office/powerpoint/2010/main" val="2525520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E78300F-6248-DB5D-E167-ADA820B20877}"/>
              </a:ext>
            </a:extLst>
          </p:cNvPr>
          <p:cNvSpPr txBox="1"/>
          <p:nvPr/>
        </p:nvSpPr>
        <p:spPr>
          <a:xfrm>
            <a:off x="2199503" y="1989438"/>
            <a:ext cx="8285205" cy="1569660"/>
          </a:xfrm>
          <a:prstGeom prst="rect">
            <a:avLst/>
          </a:prstGeom>
          <a:noFill/>
        </p:spPr>
        <p:txBody>
          <a:bodyPr wrap="square" rtlCol="0">
            <a:spAutoFit/>
          </a:bodyPr>
          <a:lstStyle/>
          <a:p>
            <a:r>
              <a:rPr lang="fr-FR" sz="2400" dirty="0"/>
              <a:t>3) Un enfant trisomique ne peut pas aller à l’école : </a:t>
            </a:r>
          </a:p>
          <a:p>
            <a:endParaRPr lang="fr-FR" sz="2400" dirty="0"/>
          </a:p>
          <a:p>
            <a:r>
              <a:rPr lang="fr-FR" sz="2400" dirty="0"/>
              <a:t>A- Vrai</a:t>
            </a:r>
          </a:p>
          <a:p>
            <a:r>
              <a:rPr lang="fr-FR" sz="2400" dirty="0"/>
              <a:t>B- Faux</a:t>
            </a:r>
          </a:p>
        </p:txBody>
      </p:sp>
    </p:spTree>
    <p:extLst>
      <p:ext uri="{BB962C8B-B14F-4D97-AF65-F5344CB8AC3E}">
        <p14:creationId xmlns:p14="http://schemas.microsoft.com/office/powerpoint/2010/main" val="728218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7ADF922-E544-B6A8-B4DB-C803DDBA7393}"/>
              </a:ext>
            </a:extLst>
          </p:cNvPr>
          <p:cNvSpPr txBox="1"/>
          <p:nvPr/>
        </p:nvSpPr>
        <p:spPr>
          <a:xfrm>
            <a:off x="1841157" y="2020330"/>
            <a:ext cx="8464378" cy="1938992"/>
          </a:xfrm>
          <a:prstGeom prst="rect">
            <a:avLst/>
          </a:prstGeom>
          <a:noFill/>
        </p:spPr>
        <p:txBody>
          <a:bodyPr wrap="square" rtlCol="0">
            <a:spAutoFit/>
          </a:bodyPr>
          <a:lstStyle/>
          <a:p>
            <a:r>
              <a:rPr lang="fr-FR" sz="2400" dirty="0"/>
              <a:t>4) Que fait on pour la journée internationale de la trisomie 21 ?</a:t>
            </a:r>
          </a:p>
          <a:p>
            <a:endParaRPr lang="fr-FR" sz="2400" dirty="0"/>
          </a:p>
          <a:p>
            <a:r>
              <a:rPr lang="fr-FR" sz="2400" dirty="0"/>
              <a:t>A- On se déguise</a:t>
            </a:r>
          </a:p>
          <a:p>
            <a:r>
              <a:rPr lang="fr-FR" sz="2400" dirty="0"/>
              <a:t>B- On met des chaussettes dépareillées</a:t>
            </a:r>
          </a:p>
          <a:p>
            <a:r>
              <a:rPr lang="fr-FR" sz="2400" dirty="0"/>
              <a:t>C- On pique les chaussettes de sa mère</a:t>
            </a:r>
          </a:p>
        </p:txBody>
      </p:sp>
    </p:spTree>
    <p:extLst>
      <p:ext uri="{BB962C8B-B14F-4D97-AF65-F5344CB8AC3E}">
        <p14:creationId xmlns:p14="http://schemas.microsoft.com/office/powerpoint/2010/main" val="1894603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1D3A855-160D-7CF8-788C-5A5E8016EE2A}"/>
              </a:ext>
            </a:extLst>
          </p:cNvPr>
          <p:cNvSpPr txBox="1"/>
          <p:nvPr/>
        </p:nvSpPr>
        <p:spPr>
          <a:xfrm>
            <a:off x="1977081" y="1810265"/>
            <a:ext cx="8365524" cy="1569660"/>
          </a:xfrm>
          <a:prstGeom prst="rect">
            <a:avLst/>
          </a:prstGeom>
          <a:noFill/>
        </p:spPr>
        <p:txBody>
          <a:bodyPr wrap="square" rtlCol="0">
            <a:spAutoFit/>
          </a:bodyPr>
          <a:lstStyle/>
          <a:p>
            <a:r>
              <a:rPr lang="fr-FR" sz="2400" dirty="0"/>
              <a:t>5) Les personnes trisomiques peuvent-elles exercer un métier ?</a:t>
            </a:r>
          </a:p>
          <a:p>
            <a:endParaRPr lang="fr-FR" sz="2400" dirty="0"/>
          </a:p>
          <a:p>
            <a:r>
              <a:rPr lang="fr-FR" sz="2400" dirty="0"/>
              <a:t>A- Oui</a:t>
            </a:r>
          </a:p>
          <a:p>
            <a:r>
              <a:rPr lang="fr-FR" sz="2400" dirty="0"/>
              <a:t>B- Non</a:t>
            </a:r>
          </a:p>
        </p:txBody>
      </p:sp>
    </p:spTree>
    <p:extLst>
      <p:ext uri="{BB962C8B-B14F-4D97-AF65-F5344CB8AC3E}">
        <p14:creationId xmlns:p14="http://schemas.microsoft.com/office/powerpoint/2010/main" val="3601492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0E24720-A03D-9568-8B77-6E6BA5A219BF}"/>
              </a:ext>
            </a:extLst>
          </p:cNvPr>
          <p:cNvSpPr txBox="1"/>
          <p:nvPr/>
        </p:nvSpPr>
        <p:spPr>
          <a:xfrm>
            <a:off x="2316891" y="1241854"/>
            <a:ext cx="7797113" cy="4154984"/>
          </a:xfrm>
          <a:prstGeom prst="rect">
            <a:avLst/>
          </a:prstGeom>
          <a:noFill/>
        </p:spPr>
        <p:txBody>
          <a:bodyPr wrap="square" rtlCol="0">
            <a:spAutoFit/>
          </a:bodyPr>
          <a:lstStyle/>
          <a:p>
            <a:r>
              <a:rPr lang="fr-FR" sz="2400" dirty="0"/>
              <a:t>6) La trisomie 21 est-elle contagieuse ?</a:t>
            </a:r>
          </a:p>
          <a:p>
            <a:endParaRPr lang="fr-FR" sz="2400" dirty="0"/>
          </a:p>
          <a:p>
            <a:r>
              <a:rPr lang="fr-FR" sz="2400" dirty="0"/>
              <a:t>A- Oui</a:t>
            </a:r>
          </a:p>
          <a:p>
            <a:r>
              <a:rPr lang="fr-FR" sz="2400" dirty="0"/>
              <a:t>B- Non</a:t>
            </a:r>
          </a:p>
          <a:p>
            <a:r>
              <a:rPr lang="fr-FR" sz="2400" dirty="0"/>
              <a:t>C- Seulement chez les enfants</a:t>
            </a:r>
          </a:p>
          <a:p>
            <a:endParaRPr lang="fr-FR" sz="2400" dirty="0"/>
          </a:p>
          <a:p>
            <a:endParaRPr lang="fr-FR" sz="2400" dirty="0"/>
          </a:p>
          <a:p>
            <a:r>
              <a:rPr lang="fr-FR" sz="2400" dirty="0"/>
              <a:t>7) La trisomie 21 est-elle héréditaire ?</a:t>
            </a:r>
          </a:p>
          <a:p>
            <a:endParaRPr lang="fr-FR" sz="2400" dirty="0"/>
          </a:p>
          <a:p>
            <a:r>
              <a:rPr lang="fr-FR" sz="2400" dirty="0"/>
              <a:t>A- Oui</a:t>
            </a:r>
          </a:p>
          <a:p>
            <a:r>
              <a:rPr lang="fr-FR" sz="2400" dirty="0"/>
              <a:t>B- Non</a:t>
            </a:r>
          </a:p>
        </p:txBody>
      </p:sp>
    </p:spTree>
    <p:extLst>
      <p:ext uri="{BB962C8B-B14F-4D97-AF65-F5344CB8AC3E}">
        <p14:creationId xmlns:p14="http://schemas.microsoft.com/office/powerpoint/2010/main" val="375378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85E0B4-EC9A-A916-F2D4-A6679D6719C1}"/>
              </a:ext>
            </a:extLst>
          </p:cNvPr>
          <p:cNvSpPr>
            <a:spLocks noGrp="1"/>
          </p:cNvSpPr>
          <p:nvPr>
            <p:ph type="title"/>
          </p:nvPr>
        </p:nvSpPr>
        <p:spPr/>
        <p:txBody>
          <a:bodyPr>
            <a:normAutofit fontScale="90000"/>
          </a:bodyPr>
          <a:lstStyle/>
          <a:p>
            <a:r>
              <a:rPr lang="fr-FR" dirty="0"/>
              <a:t>Marthe Gautier : une femme exceptionnelle</a:t>
            </a:r>
          </a:p>
        </p:txBody>
      </p:sp>
      <p:sp>
        <p:nvSpPr>
          <p:cNvPr id="3" name="Espace réservé du contenu 2">
            <a:extLst>
              <a:ext uri="{FF2B5EF4-FFF2-40B4-BE49-F238E27FC236}">
                <a16:creationId xmlns:a16="http://schemas.microsoft.com/office/drawing/2014/main" id="{07B5336B-D367-6DE2-0CAD-C76029DAF5FA}"/>
              </a:ext>
            </a:extLst>
          </p:cNvPr>
          <p:cNvSpPr>
            <a:spLocks noGrp="1"/>
          </p:cNvSpPr>
          <p:nvPr>
            <p:ph idx="1"/>
          </p:nvPr>
        </p:nvSpPr>
        <p:spPr/>
        <p:txBody>
          <a:bodyPr>
            <a:normAutofit fontScale="92500" lnSpcReduction="10000"/>
          </a:bodyPr>
          <a:lstStyle/>
          <a:p>
            <a:r>
              <a:rPr lang="fr-FR" dirty="0"/>
              <a:t>L’anglais John Down est le premier médecin à décrire les caractéristiques des personnes atteintes de trisomie 21, même si d’autres médecins français en avaient fait l’observation.</a:t>
            </a:r>
          </a:p>
          <a:p>
            <a:endParaRPr lang="fr-FR" dirty="0"/>
          </a:p>
          <a:p>
            <a:r>
              <a:rPr lang="fr-FR" dirty="0"/>
              <a:t>Marthe Gautier s’est fait voler sa découverte sur le chromosome 21, qui cause la maladie, par le Dr Jérôme Lejeune à la fin des années 50.</a:t>
            </a:r>
          </a:p>
          <a:p>
            <a:endParaRPr lang="fr-FR" dirty="0"/>
          </a:p>
          <a:p>
            <a:r>
              <a:rPr lang="fr-FR" dirty="0"/>
              <a:t>Elle devra attendre 2014 pour être réhabilitée et reconnue.</a:t>
            </a:r>
          </a:p>
        </p:txBody>
      </p:sp>
    </p:spTree>
    <p:extLst>
      <p:ext uri="{BB962C8B-B14F-4D97-AF65-F5344CB8AC3E}">
        <p14:creationId xmlns:p14="http://schemas.microsoft.com/office/powerpoint/2010/main" val="3805722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C7FF9AF-FA50-422F-E9A6-818205175D26}"/>
              </a:ext>
            </a:extLst>
          </p:cNvPr>
          <p:cNvSpPr txBox="1"/>
          <p:nvPr/>
        </p:nvSpPr>
        <p:spPr>
          <a:xfrm>
            <a:off x="1359242" y="1902941"/>
            <a:ext cx="9384957" cy="2308324"/>
          </a:xfrm>
          <a:prstGeom prst="rect">
            <a:avLst/>
          </a:prstGeom>
          <a:noFill/>
        </p:spPr>
        <p:txBody>
          <a:bodyPr wrap="square" rtlCol="0">
            <a:spAutoFit/>
          </a:bodyPr>
          <a:lstStyle/>
          <a:p>
            <a:r>
              <a:rPr lang="fr-FR" sz="2400" dirty="0"/>
              <a:t>8) Allez-vous participer le 21 mars à lutter contre les différences et notamment contre la discrimination des personnes trisomiques ?</a:t>
            </a:r>
          </a:p>
          <a:p>
            <a:endParaRPr lang="fr-FR" sz="2400" dirty="0"/>
          </a:p>
          <a:p>
            <a:r>
              <a:rPr lang="fr-FR" sz="2400" dirty="0"/>
              <a:t>A- Oui bien sûr parce que …. (justifie ta réponse)</a:t>
            </a:r>
          </a:p>
          <a:p>
            <a:r>
              <a:rPr lang="fr-FR" sz="2400" dirty="0"/>
              <a:t>B- Oui parce que c’est important d’avoir des chaussettes quand on porte des chaussures </a:t>
            </a:r>
          </a:p>
        </p:txBody>
      </p:sp>
    </p:spTree>
    <p:extLst>
      <p:ext uri="{BB962C8B-B14F-4D97-AF65-F5344CB8AC3E}">
        <p14:creationId xmlns:p14="http://schemas.microsoft.com/office/powerpoint/2010/main" val="205169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2BE1A-C936-2D94-00A5-55D6A7C0EC76}"/>
              </a:ext>
            </a:extLst>
          </p:cNvPr>
          <p:cNvSpPr>
            <a:spLocks noGrp="1"/>
          </p:cNvSpPr>
          <p:nvPr>
            <p:ph type="title"/>
          </p:nvPr>
        </p:nvSpPr>
        <p:spPr/>
        <p:txBody>
          <a:bodyPr/>
          <a:lstStyle/>
          <a:p>
            <a:r>
              <a:rPr lang="fr-FR" dirty="0"/>
              <a:t>Merci pour votre attention !</a:t>
            </a:r>
          </a:p>
        </p:txBody>
      </p:sp>
      <p:pic>
        <p:nvPicPr>
          <p:cNvPr id="6" name="Espace réservé du contenu 5">
            <a:extLst>
              <a:ext uri="{FF2B5EF4-FFF2-40B4-BE49-F238E27FC236}">
                <a16:creationId xmlns:a16="http://schemas.microsoft.com/office/drawing/2014/main" id="{FD03B9D4-238C-1972-B12E-51A9779577F5}"/>
              </a:ext>
            </a:extLst>
          </p:cNvPr>
          <p:cNvPicPr>
            <a:picLocks noGrp="1" noChangeAspect="1"/>
          </p:cNvPicPr>
          <p:nvPr>
            <p:ph sz="half" idx="1"/>
          </p:nvPr>
        </p:nvPicPr>
        <p:blipFill>
          <a:blip r:embed="rId2"/>
          <a:stretch>
            <a:fillRect/>
          </a:stretch>
        </p:blipFill>
        <p:spPr>
          <a:xfrm>
            <a:off x="2015801" y="2560638"/>
            <a:ext cx="3283597" cy="3309937"/>
          </a:xfrm>
        </p:spPr>
      </p:pic>
      <p:sp>
        <p:nvSpPr>
          <p:cNvPr id="4" name="Espace réservé du contenu 3">
            <a:extLst>
              <a:ext uri="{FF2B5EF4-FFF2-40B4-BE49-F238E27FC236}">
                <a16:creationId xmlns:a16="http://schemas.microsoft.com/office/drawing/2014/main" id="{C2640C1F-440E-835E-4EEA-D3BCD107E9DA}"/>
              </a:ext>
            </a:extLst>
          </p:cNvPr>
          <p:cNvSpPr>
            <a:spLocks noGrp="1"/>
          </p:cNvSpPr>
          <p:nvPr>
            <p:ph sz="half" idx="2"/>
          </p:nvPr>
        </p:nvSpPr>
        <p:spPr>
          <a:xfrm>
            <a:off x="6181344" y="2560320"/>
            <a:ext cx="4999274" cy="3310128"/>
          </a:xfrm>
        </p:spPr>
        <p:txBody>
          <a:bodyPr>
            <a:normAutofit fontScale="92500" lnSpcReduction="10000"/>
          </a:bodyPr>
          <a:lstStyle/>
          <a:p>
            <a:r>
              <a:rPr lang="fr-FR" dirty="0"/>
              <a:t>Sources : </a:t>
            </a:r>
          </a:p>
          <a:p>
            <a:pPr>
              <a:buFontTx/>
              <a:buChar char="-"/>
            </a:pPr>
            <a:r>
              <a:rPr lang="fr-FR" dirty="0"/>
              <a:t>Perce neige (association d’insertion de personnes trisomiques)</a:t>
            </a:r>
          </a:p>
          <a:p>
            <a:pPr>
              <a:buFontTx/>
              <a:buChar char="-"/>
            </a:pPr>
            <a:r>
              <a:rPr lang="fr-FR" dirty="0"/>
              <a:t>trisomie21-france.org</a:t>
            </a:r>
          </a:p>
          <a:p>
            <a:pPr>
              <a:buFontTx/>
              <a:buChar char="-"/>
            </a:pPr>
            <a:r>
              <a:rPr lang="fr-FR" dirty="0"/>
              <a:t>Histoires pour filles rebelles (merci Paul </a:t>
            </a:r>
            <a:r>
              <a:rPr lang="fr-FR" dirty="0" err="1"/>
              <a:t>Anheim</a:t>
            </a:r>
            <a:r>
              <a:rPr lang="fr-FR" dirty="0"/>
              <a:t> pour ce super cadeau !)</a:t>
            </a:r>
          </a:p>
          <a:p>
            <a:pPr>
              <a:buFontTx/>
              <a:buChar char="-"/>
            </a:pPr>
            <a:r>
              <a:rPr lang="fr-FR" dirty="0"/>
              <a:t>Merci aux parents de Maxence pour l’autorisation des photos !</a:t>
            </a:r>
          </a:p>
          <a:p>
            <a:endParaRPr lang="fr-FR" dirty="0"/>
          </a:p>
        </p:txBody>
      </p:sp>
    </p:spTree>
    <p:extLst>
      <p:ext uri="{BB962C8B-B14F-4D97-AF65-F5344CB8AC3E}">
        <p14:creationId xmlns:p14="http://schemas.microsoft.com/office/powerpoint/2010/main" val="38840881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5711E1-2844-7568-15C4-DC504E25986E}"/>
              </a:ext>
            </a:extLst>
          </p:cNvPr>
          <p:cNvSpPr>
            <a:spLocks noGrp="1"/>
          </p:cNvSpPr>
          <p:nvPr>
            <p:ph type="title"/>
          </p:nvPr>
        </p:nvSpPr>
        <p:spPr/>
        <p:txBody>
          <a:bodyPr/>
          <a:lstStyle/>
          <a:p>
            <a:r>
              <a:rPr lang="fr-FR" dirty="0"/>
              <a:t>Un chromosome en plus</a:t>
            </a:r>
          </a:p>
        </p:txBody>
      </p:sp>
      <p:sp>
        <p:nvSpPr>
          <p:cNvPr id="4" name="ZoneTexte 3">
            <a:extLst>
              <a:ext uri="{FF2B5EF4-FFF2-40B4-BE49-F238E27FC236}">
                <a16:creationId xmlns:a16="http://schemas.microsoft.com/office/drawing/2014/main" id="{8F4728AA-F34E-5751-5980-AECF8BC69FE6}"/>
              </a:ext>
            </a:extLst>
          </p:cNvPr>
          <p:cNvSpPr txBox="1"/>
          <p:nvPr/>
        </p:nvSpPr>
        <p:spPr>
          <a:xfrm>
            <a:off x="1411185" y="2817675"/>
            <a:ext cx="5837841" cy="2308324"/>
          </a:xfrm>
          <a:prstGeom prst="rect">
            <a:avLst/>
          </a:prstGeom>
          <a:noFill/>
        </p:spPr>
        <p:txBody>
          <a:bodyPr wrap="square">
            <a:spAutoFit/>
          </a:bodyPr>
          <a:lstStyle/>
          <a:p>
            <a:r>
              <a:rPr lang="fr-FR" dirty="0"/>
              <a:t> Notre corps est constitué d’une multitude de cellules et</a:t>
            </a:r>
          </a:p>
          <a:p>
            <a:r>
              <a:rPr lang="fr-FR" dirty="0"/>
              <a:t>chaque cellule est composée de 46 chromosomes divisées par paire. </a:t>
            </a:r>
          </a:p>
          <a:p>
            <a:endParaRPr lang="fr-FR" dirty="0"/>
          </a:p>
          <a:p>
            <a:r>
              <a:rPr lang="fr-FR" dirty="0"/>
              <a:t>Chez la personne atteinte, sur le 21</a:t>
            </a:r>
            <a:r>
              <a:rPr lang="fr-FR" baseline="30000" dirty="0"/>
              <a:t>ème</a:t>
            </a:r>
            <a:r>
              <a:rPr lang="fr-FR" dirty="0"/>
              <a:t> chromosome, il n’y en a pas 2, mais 3 :</a:t>
            </a:r>
          </a:p>
          <a:p>
            <a:r>
              <a:rPr lang="fr-FR" dirty="0"/>
              <a:t>d’où le terme de </a:t>
            </a:r>
            <a:r>
              <a:rPr lang="fr-FR" dirty="0" err="1"/>
              <a:t>TRIsomie</a:t>
            </a:r>
            <a:r>
              <a:rPr lang="fr-FR" dirty="0"/>
              <a:t>.</a:t>
            </a:r>
          </a:p>
          <a:p>
            <a:endParaRPr lang="fr-FR" dirty="0"/>
          </a:p>
        </p:txBody>
      </p:sp>
      <p:pic>
        <p:nvPicPr>
          <p:cNvPr id="6" name="Image 5">
            <a:extLst>
              <a:ext uri="{FF2B5EF4-FFF2-40B4-BE49-F238E27FC236}">
                <a16:creationId xmlns:a16="http://schemas.microsoft.com/office/drawing/2014/main" id="{9179DB9C-533B-48B4-1F8D-ED16A02C7FA5}"/>
              </a:ext>
            </a:extLst>
          </p:cNvPr>
          <p:cNvPicPr>
            <a:picLocks noChangeAspect="1"/>
          </p:cNvPicPr>
          <p:nvPr/>
        </p:nvPicPr>
        <p:blipFill>
          <a:blip r:embed="rId2"/>
          <a:stretch>
            <a:fillRect/>
          </a:stretch>
        </p:blipFill>
        <p:spPr>
          <a:xfrm>
            <a:off x="7828291" y="3030717"/>
            <a:ext cx="3068307" cy="1882239"/>
          </a:xfrm>
          <a:prstGeom prst="rect">
            <a:avLst/>
          </a:prstGeom>
        </p:spPr>
      </p:pic>
      <p:sp>
        <p:nvSpPr>
          <p:cNvPr id="3" name="ZoneTexte 2">
            <a:extLst>
              <a:ext uri="{FF2B5EF4-FFF2-40B4-BE49-F238E27FC236}">
                <a16:creationId xmlns:a16="http://schemas.microsoft.com/office/drawing/2014/main" id="{34D54A0E-8CB3-1DCF-49A2-E9352E9AE344}"/>
              </a:ext>
            </a:extLst>
          </p:cNvPr>
          <p:cNvSpPr txBox="1"/>
          <p:nvPr/>
        </p:nvSpPr>
        <p:spPr>
          <a:xfrm>
            <a:off x="8409555" y="4941333"/>
            <a:ext cx="3375378" cy="369332"/>
          </a:xfrm>
          <a:prstGeom prst="rect">
            <a:avLst/>
          </a:prstGeom>
          <a:noFill/>
        </p:spPr>
        <p:txBody>
          <a:bodyPr wrap="square">
            <a:spAutoFit/>
          </a:bodyPr>
          <a:lstStyle/>
          <a:p>
            <a:r>
              <a:rPr lang="fr-FR" dirty="0"/>
              <a:t>Ceci est un </a:t>
            </a:r>
            <a:r>
              <a:rPr lang="fr-FR" b="1" dirty="0"/>
              <a:t>caryotype</a:t>
            </a:r>
            <a:r>
              <a:rPr lang="fr-FR" dirty="0"/>
              <a:t>.</a:t>
            </a:r>
          </a:p>
        </p:txBody>
      </p:sp>
    </p:spTree>
    <p:extLst>
      <p:ext uri="{BB962C8B-B14F-4D97-AF65-F5344CB8AC3E}">
        <p14:creationId xmlns:p14="http://schemas.microsoft.com/office/powerpoint/2010/main" val="22157861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2EFADB-576C-8C40-3145-B9E48071EB89}"/>
              </a:ext>
            </a:extLst>
          </p:cNvPr>
          <p:cNvSpPr>
            <a:spLocks noGrp="1"/>
          </p:cNvSpPr>
          <p:nvPr>
            <p:ph type="title"/>
          </p:nvPr>
        </p:nvSpPr>
        <p:spPr/>
        <p:txBody>
          <a:bodyPr/>
          <a:lstStyle/>
          <a:p>
            <a:r>
              <a:rPr lang="fr-FR" dirty="0"/>
              <a:t>Anomalie génétique</a:t>
            </a:r>
          </a:p>
        </p:txBody>
      </p:sp>
      <p:sp>
        <p:nvSpPr>
          <p:cNvPr id="3" name="Espace réservé du contenu 2">
            <a:extLst>
              <a:ext uri="{FF2B5EF4-FFF2-40B4-BE49-F238E27FC236}">
                <a16:creationId xmlns:a16="http://schemas.microsoft.com/office/drawing/2014/main" id="{C3F39C4F-2277-8ABD-37AF-5592788ED7E1}"/>
              </a:ext>
            </a:extLst>
          </p:cNvPr>
          <p:cNvSpPr>
            <a:spLocks noGrp="1"/>
          </p:cNvSpPr>
          <p:nvPr>
            <p:ph idx="1"/>
          </p:nvPr>
        </p:nvSpPr>
        <p:spPr/>
        <p:txBody>
          <a:bodyPr/>
          <a:lstStyle/>
          <a:p>
            <a:r>
              <a:rPr lang="fr-FR" dirty="0"/>
              <a:t>C’est donc une anomalie génétique.</a:t>
            </a:r>
          </a:p>
          <a:p>
            <a:r>
              <a:rPr lang="fr-FR" dirty="0"/>
              <a:t>Ce n’est pas une maladie.</a:t>
            </a:r>
          </a:p>
        </p:txBody>
      </p:sp>
      <p:pic>
        <p:nvPicPr>
          <p:cNvPr id="7" name="Image 6">
            <a:extLst>
              <a:ext uri="{FF2B5EF4-FFF2-40B4-BE49-F238E27FC236}">
                <a16:creationId xmlns:a16="http://schemas.microsoft.com/office/drawing/2014/main" id="{D2A927CD-67C3-8A4A-2494-F1213A2D0CA5}"/>
              </a:ext>
            </a:extLst>
          </p:cNvPr>
          <p:cNvPicPr>
            <a:picLocks noChangeAspect="1"/>
          </p:cNvPicPr>
          <p:nvPr/>
        </p:nvPicPr>
        <p:blipFill>
          <a:blip r:embed="rId2"/>
          <a:stretch>
            <a:fillRect/>
          </a:stretch>
        </p:blipFill>
        <p:spPr>
          <a:xfrm>
            <a:off x="6559323" y="2690812"/>
            <a:ext cx="3514725" cy="3305175"/>
          </a:xfrm>
          <a:prstGeom prst="rect">
            <a:avLst/>
          </a:prstGeom>
        </p:spPr>
      </p:pic>
    </p:spTree>
    <p:extLst>
      <p:ext uri="{BB962C8B-B14F-4D97-AF65-F5344CB8AC3E}">
        <p14:creationId xmlns:p14="http://schemas.microsoft.com/office/powerpoint/2010/main" val="33227216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1852A-5821-D1E2-5B0C-57871829EE56}"/>
              </a:ext>
            </a:extLst>
          </p:cNvPr>
          <p:cNvSpPr>
            <a:spLocks noGrp="1"/>
          </p:cNvSpPr>
          <p:nvPr>
            <p:ph type="title"/>
          </p:nvPr>
        </p:nvSpPr>
        <p:spPr/>
        <p:txBody>
          <a:bodyPr/>
          <a:lstStyle/>
          <a:p>
            <a:r>
              <a:rPr lang="fr-FR" dirty="0"/>
              <a:t>Caractéristiques intellectuelles</a:t>
            </a:r>
          </a:p>
        </p:txBody>
      </p:sp>
      <p:sp>
        <p:nvSpPr>
          <p:cNvPr id="3" name="Espace réservé du contenu 2">
            <a:extLst>
              <a:ext uri="{FF2B5EF4-FFF2-40B4-BE49-F238E27FC236}">
                <a16:creationId xmlns:a16="http://schemas.microsoft.com/office/drawing/2014/main" id="{EE45AB28-CBCF-49C7-85EF-F69D44250193}"/>
              </a:ext>
            </a:extLst>
          </p:cNvPr>
          <p:cNvSpPr>
            <a:spLocks noGrp="1"/>
          </p:cNvSpPr>
          <p:nvPr>
            <p:ph idx="1"/>
          </p:nvPr>
        </p:nvSpPr>
        <p:spPr/>
        <p:txBody>
          <a:bodyPr/>
          <a:lstStyle/>
          <a:p>
            <a:r>
              <a:rPr lang="fr-FR" dirty="0"/>
              <a:t>Déficience intellectuelle </a:t>
            </a:r>
          </a:p>
          <a:p>
            <a:r>
              <a:rPr lang="fr-FR" dirty="0"/>
              <a:t>Retard du développement psychomoteur</a:t>
            </a:r>
          </a:p>
        </p:txBody>
      </p:sp>
    </p:spTree>
    <p:extLst>
      <p:ext uri="{BB962C8B-B14F-4D97-AF65-F5344CB8AC3E}">
        <p14:creationId xmlns:p14="http://schemas.microsoft.com/office/powerpoint/2010/main" val="20279933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D24D32-7399-B43B-888D-8D328B6EF651}"/>
              </a:ext>
            </a:extLst>
          </p:cNvPr>
          <p:cNvSpPr>
            <a:spLocks noGrp="1"/>
          </p:cNvSpPr>
          <p:nvPr>
            <p:ph type="title"/>
          </p:nvPr>
        </p:nvSpPr>
        <p:spPr/>
        <p:txBody>
          <a:bodyPr/>
          <a:lstStyle/>
          <a:p>
            <a:r>
              <a:rPr lang="fr-FR" dirty="0"/>
              <a:t>Caractéristiques physiques</a:t>
            </a:r>
          </a:p>
        </p:txBody>
      </p:sp>
      <p:sp>
        <p:nvSpPr>
          <p:cNvPr id="3" name="Espace réservé du contenu 2">
            <a:extLst>
              <a:ext uri="{FF2B5EF4-FFF2-40B4-BE49-F238E27FC236}">
                <a16:creationId xmlns:a16="http://schemas.microsoft.com/office/drawing/2014/main" id="{E1347CB3-5870-59FE-D14F-1967448B54EA}"/>
              </a:ext>
            </a:extLst>
          </p:cNvPr>
          <p:cNvSpPr>
            <a:spLocks noGrp="1"/>
          </p:cNvSpPr>
          <p:nvPr>
            <p:ph idx="1"/>
          </p:nvPr>
        </p:nvSpPr>
        <p:spPr/>
        <p:txBody>
          <a:bodyPr>
            <a:normAutofit/>
          </a:bodyPr>
          <a:lstStyle/>
          <a:p>
            <a:r>
              <a:rPr lang="fr-FR" dirty="0"/>
              <a:t>Un visage rond et un nez de petite taille</a:t>
            </a:r>
          </a:p>
          <a:p>
            <a:r>
              <a:rPr lang="fr-FR" dirty="0"/>
              <a:t>Des yeux en amande</a:t>
            </a:r>
          </a:p>
          <a:p>
            <a:r>
              <a:rPr lang="fr-FR" dirty="0"/>
              <a:t>Des mains et des pieds plutôt petits et d’une taille inférieure à la moyenne à l’âge adulte</a:t>
            </a:r>
          </a:p>
          <a:p>
            <a:r>
              <a:rPr lang="fr-FR" dirty="0"/>
              <a:t>Une espérance de vie d’environ 50 ans</a:t>
            </a:r>
          </a:p>
          <a:p>
            <a:r>
              <a:rPr lang="fr-FR" dirty="0"/>
              <a:t>Un pli palmaire unique</a:t>
            </a:r>
          </a:p>
        </p:txBody>
      </p:sp>
      <p:pic>
        <p:nvPicPr>
          <p:cNvPr id="5" name="Image 4">
            <a:extLst>
              <a:ext uri="{FF2B5EF4-FFF2-40B4-BE49-F238E27FC236}">
                <a16:creationId xmlns:a16="http://schemas.microsoft.com/office/drawing/2014/main" id="{94A77B74-CCEC-F888-0704-C61DEB83E5C3}"/>
              </a:ext>
            </a:extLst>
          </p:cNvPr>
          <p:cNvPicPr>
            <a:picLocks noChangeAspect="1"/>
          </p:cNvPicPr>
          <p:nvPr/>
        </p:nvPicPr>
        <p:blipFill>
          <a:blip r:embed="rId2"/>
          <a:stretch>
            <a:fillRect/>
          </a:stretch>
        </p:blipFill>
        <p:spPr>
          <a:xfrm>
            <a:off x="7137660" y="4223082"/>
            <a:ext cx="1837898" cy="1781146"/>
          </a:xfrm>
          <a:prstGeom prst="rect">
            <a:avLst/>
          </a:prstGeom>
        </p:spPr>
      </p:pic>
    </p:spTree>
    <p:extLst>
      <p:ext uri="{BB962C8B-B14F-4D97-AF65-F5344CB8AC3E}">
        <p14:creationId xmlns:p14="http://schemas.microsoft.com/office/powerpoint/2010/main" val="22472347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E1F345-5E33-5F4D-3287-8E2120D49DA3}"/>
              </a:ext>
            </a:extLst>
          </p:cNvPr>
          <p:cNvSpPr>
            <a:spLocks noGrp="1"/>
          </p:cNvSpPr>
          <p:nvPr>
            <p:ph type="title"/>
          </p:nvPr>
        </p:nvSpPr>
        <p:spPr/>
        <p:txBody>
          <a:bodyPr/>
          <a:lstStyle/>
          <a:p>
            <a:r>
              <a:rPr lang="fr-FR" dirty="0"/>
              <a:t>Mongolisme : un terme à bannir</a:t>
            </a:r>
          </a:p>
        </p:txBody>
      </p:sp>
      <p:sp>
        <p:nvSpPr>
          <p:cNvPr id="3" name="Espace réservé du contenu 2">
            <a:extLst>
              <a:ext uri="{FF2B5EF4-FFF2-40B4-BE49-F238E27FC236}">
                <a16:creationId xmlns:a16="http://schemas.microsoft.com/office/drawing/2014/main" id="{ACA8210A-7840-A8F7-A951-07EF6D76DDD1}"/>
              </a:ext>
            </a:extLst>
          </p:cNvPr>
          <p:cNvSpPr>
            <a:spLocks noGrp="1"/>
          </p:cNvSpPr>
          <p:nvPr>
            <p:ph idx="1"/>
          </p:nvPr>
        </p:nvSpPr>
        <p:spPr/>
        <p:txBody>
          <a:bodyPr/>
          <a:lstStyle/>
          <a:p>
            <a:r>
              <a:rPr lang="fr-FR" dirty="0"/>
              <a:t>L’apparence physique d’une personne trisomique peut s’apparenter aux traits des personnes de Mongolie, un pays d’Asie.  </a:t>
            </a:r>
          </a:p>
          <a:p>
            <a:r>
              <a:rPr lang="fr-FR" dirty="0"/>
              <a:t>Mais parler de Mongolien d’un Trisomique est péjoratif, il ne faut pas l’utiliser.</a:t>
            </a:r>
          </a:p>
        </p:txBody>
      </p:sp>
    </p:spTree>
    <p:extLst>
      <p:ext uri="{BB962C8B-B14F-4D97-AF65-F5344CB8AC3E}">
        <p14:creationId xmlns:p14="http://schemas.microsoft.com/office/powerpoint/2010/main" val="39204051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C7BF2E-2348-2913-7E15-3441A16CAD84}"/>
              </a:ext>
            </a:extLst>
          </p:cNvPr>
          <p:cNvSpPr>
            <a:spLocks noGrp="1"/>
          </p:cNvSpPr>
          <p:nvPr>
            <p:ph type="title"/>
          </p:nvPr>
        </p:nvSpPr>
        <p:spPr/>
        <p:txBody>
          <a:bodyPr/>
          <a:lstStyle/>
          <a:p>
            <a:r>
              <a:rPr lang="fr-FR" dirty="0"/>
              <a:t>Trisomies et non trisomie	</a:t>
            </a:r>
          </a:p>
        </p:txBody>
      </p:sp>
      <p:sp>
        <p:nvSpPr>
          <p:cNvPr id="3" name="Espace réservé du contenu 2">
            <a:extLst>
              <a:ext uri="{FF2B5EF4-FFF2-40B4-BE49-F238E27FC236}">
                <a16:creationId xmlns:a16="http://schemas.microsoft.com/office/drawing/2014/main" id="{679CDDB5-D901-78DE-30A4-F9F5DD043EC1}"/>
              </a:ext>
            </a:extLst>
          </p:cNvPr>
          <p:cNvSpPr>
            <a:spLocks noGrp="1"/>
          </p:cNvSpPr>
          <p:nvPr>
            <p:ph idx="1"/>
          </p:nvPr>
        </p:nvSpPr>
        <p:spPr/>
        <p:txBody>
          <a:bodyPr/>
          <a:lstStyle/>
          <a:p>
            <a:pPr marL="0" indent="0">
              <a:buNone/>
            </a:pPr>
            <a:r>
              <a:rPr lang="fr-FR" dirty="0"/>
              <a:t>Il existe d’autres trisomies : celles qui touchent les</a:t>
            </a:r>
          </a:p>
          <a:p>
            <a:r>
              <a:rPr lang="fr-FR" dirty="0"/>
              <a:t>ou chromosome 18 (1 naissance sur 7000 environ)</a:t>
            </a:r>
          </a:p>
          <a:p>
            <a:r>
              <a:rPr lang="fr-FR" dirty="0"/>
              <a:t>chromosome 13 (1 naissance sur 11 000 environ) et qui cause des malformations du cerveau, des yeux, de l’appareil auditif, des organes.</a:t>
            </a:r>
          </a:p>
          <a:p>
            <a:endParaRPr lang="fr-FR" dirty="0"/>
          </a:p>
        </p:txBody>
      </p:sp>
    </p:spTree>
    <p:extLst>
      <p:ext uri="{BB962C8B-B14F-4D97-AF65-F5344CB8AC3E}">
        <p14:creationId xmlns:p14="http://schemas.microsoft.com/office/powerpoint/2010/main" val="2196771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26FC59-BA92-C779-6320-E05573438BD9}"/>
              </a:ext>
            </a:extLst>
          </p:cNvPr>
          <p:cNvSpPr>
            <a:spLocks noGrp="1"/>
          </p:cNvSpPr>
          <p:nvPr>
            <p:ph type="title"/>
          </p:nvPr>
        </p:nvSpPr>
        <p:spPr/>
        <p:txBody>
          <a:bodyPr/>
          <a:lstStyle/>
          <a:p>
            <a:r>
              <a:rPr lang="fr-FR" dirty="0"/>
              <a:t>Premier handicap mental en France</a:t>
            </a:r>
          </a:p>
        </p:txBody>
      </p:sp>
      <p:sp>
        <p:nvSpPr>
          <p:cNvPr id="3" name="ZoneTexte 2">
            <a:extLst>
              <a:ext uri="{FF2B5EF4-FFF2-40B4-BE49-F238E27FC236}">
                <a16:creationId xmlns:a16="http://schemas.microsoft.com/office/drawing/2014/main" id="{0692DAD7-D714-80E7-185F-26DD540DFAC6}"/>
              </a:ext>
            </a:extLst>
          </p:cNvPr>
          <p:cNvSpPr txBox="1"/>
          <p:nvPr/>
        </p:nvSpPr>
        <p:spPr>
          <a:xfrm>
            <a:off x="1042220" y="2540677"/>
            <a:ext cx="10384972" cy="3170099"/>
          </a:xfrm>
          <a:prstGeom prst="rect">
            <a:avLst/>
          </a:prstGeom>
          <a:noFill/>
        </p:spPr>
        <p:txBody>
          <a:bodyPr wrap="square" rtlCol="0">
            <a:spAutoFit/>
          </a:bodyPr>
          <a:lstStyle/>
          <a:p>
            <a:r>
              <a:rPr lang="fr-FR" sz="2000" dirty="0"/>
              <a:t>Il y a environ 50 000 personnes trisomiques en France : cela concerne 1 naissance sur 700 ou 1000.</a:t>
            </a:r>
          </a:p>
          <a:p>
            <a:endParaRPr lang="fr-FR" sz="2000" dirty="0"/>
          </a:p>
          <a:p>
            <a:r>
              <a:rPr lang="fr-FR" sz="2000" dirty="0"/>
              <a:t>Une femme de 20 ans a un risque de 1 sur 1500 d’avoir un enfant trisomique.</a:t>
            </a:r>
          </a:p>
          <a:p>
            <a:r>
              <a:rPr lang="fr-FR" sz="2000" dirty="0"/>
              <a:t>Une femme de 30 ans a un risque de 1 sur 1000.</a:t>
            </a:r>
          </a:p>
          <a:p>
            <a:r>
              <a:rPr lang="fr-FR" sz="2000" dirty="0"/>
              <a:t>Une femme de 40 ans a un risque de 1 sur 100.</a:t>
            </a:r>
          </a:p>
          <a:p>
            <a:endParaRPr lang="fr-FR" sz="2000" dirty="0"/>
          </a:p>
          <a:p>
            <a:r>
              <a:rPr lang="fr-FR" sz="2000" dirty="0"/>
              <a:t>Pendant la grossesse, les femmes peuvent faire des examens pour dépister ces trisomies :</a:t>
            </a:r>
          </a:p>
          <a:p>
            <a:pPr marL="342900" indent="-342900">
              <a:buFontTx/>
              <a:buChar char="-"/>
            </a:pPr>
            <a:r>
              <a:rPr lang="fr-FR" sz="2000" dirty="0"/>
              <a:t>Une échographie pour mesurer la clarté nucale</a:t>
            </a:r>
          </a:p>
          <a:p>
            <a:pPr marL="342900" indent="-342900">
              <a:buFontTx/>
              <a:buChar char="-"/>
            </a:pPr>
            <a:r>
              <a:rPr lang="fr-FR" sz="2000" dirty="0"/>
              <a:t>Une prise de sang pour chercher des marqueurs</a:t>
            </a:r>
          </a:p>
          <a:p>
            <a:pPr marL="342900" indent="-342900">
              <a:buFontTx/>
              <a:buChar char="-"/>
            </a:pPr>
            <a:r>
              <a:rPr lang="fr-FR" sz="2000" dirty="0"/>
              <a:t>Une amniocentèse qui est un examen  plus invasif mais qui permet d’affirmer le diagnostic.</a:t>
            </a:r>
          </a:p>
        </p:txBody>
      </p:sp>
    </p:spTree>
    <p:extLst>
      <p:ext uri="{BB962C8B-B14F-4D97-AF65-F5344CB8AC3E}">
        <p14:creationId xmlns:p14="http://schemas.microsoft.com/office/powerpoint/2010/main" val="13500284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1593</TotalTime>
  <Words>736</Words>
  <Application>Microsoft Office PowerPoint</Application>
  <PresentationFormat>Grand écran</PresentationFormat>
  <Paragraphs>100</Paragraphs>
  <Slides>21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21</vt:i4>
      </vt:variant>
    </vt:vector>
  </HeadingPairs>
  <TitlesOfParts>
    <vt:vector size="24" baseType="lpstr">
      <vt:lpstr>Arial</vt:lpstr>
      <vt:lpstr>Garamond</vt:lpstr>
      <vt:lpstr>Organique</vt:lpstr>
      <vt:lpstr>La trisomie 21</vt:lpstr>
      <vt:lpstr>Marthe Gautier : une femme exceptionnelle</vt:lpstr>
      <vt:lpstr>Un chromosome en plus</vt:lpstr>
      <vt:lpstr>Anomalie génétique</vt:lpstr>
      <vt:lpstr>Caractéristiques intellectuelles</vt:lpstr>
      <vt:lpstr>Caractéristiques physiques</vt:lpstr>
      <vt:lpstr>Mongolisme : un terme à bannir</vt:lpstr>
      <vt:lpstr>Trisomies et non trisomie </vt:lpstr>
      <vt:lpstr>Premier handicap mental en France</vt:lpstr>
      <vt:lpstr>Maxence Fichter</vt:lpstr>
      <vt:lpstr>Maxence Fichter</vt:lpstr>
      <vt:lpstr>Journée mondiale de la trisomie 21</vt:lpstr>
      <vt:lpstr>Challenge chaussettes dépareillées</vt:lpstr>
      <vt:lpstr>QUIZ</vt:lpstr>
      <vt:lpstr>Présentation PowerPoint</vt:lpstr>
      <vt:lpstr>Présentation PowerPoint</vt:lpstr>
      <vt:lpstr>Présentation PowerPoint</vt:lpstr>
      <vt:lpstr>Présentation PowerPoint</vt:lpstr>
      <vt:lpstr>Présentation PowerPoint</vt:lpstr>
      <vt:lpstr>Présentation PowerPoint</vt:lpstr>
      <vt:lpstr>Merci pour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trisomie 21</dc:title>
  <dc:creator>Hervé Kuntzmann</dc:creator>
  <cp:lastModifiedBy>BROSSEAU Marie-Noelle</cp:lastModifiedBy>
  <cp:revision>4</cp:revision>
  <cp:lastPrinted>2023-02-26T10:16:16Z</cp:lastPrinted>
  <dcterms:created xsi:type="dcterms:W3CDTF">2023-02-08T06:56:31Z</dcterms:created>
  <dcterms:modified xsi:type="dcterms:W3CDTF">2023-03-09T15:32:41Z</dcterms:modified>
</cp:coreProperties>
</file>