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5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0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2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9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0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0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7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7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1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6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268CC1-27CD-3ED3-F610-AA39110D6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fr-FR" sz="5400" dirty="0">
                <a:solidFill>
                  <a:schemeClr val="accent6">
                    <a:lumMod val="75000"/>
                  </a:schemeClr>
                </a:solidFill>
              </a:rPr>
              <a:t>Le Mexique : </a:t>
            </a:r>
            <a:r>
              <a:rPr lang="fr-FR" sz="3500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récit d’un voyage par Aristide Metz  </a:t>
            </a:r>
          </a:p>
        </p:txBody>
      </p:sp>
      <p:pic>
        <p:nvPicPr>
          <p:cNvPr id="6" name="Image 5" descr="Une image contenant drapeau, plein air, ciel&#10;&#10;Le contenu généré par l’IA peut être incorrect.">
            <a:extLst>
              <a:ext uri="{FF2B5EF4-FFF2-40B4-BE49-F238E27FC236}">
                <a16:creationId xmlns:a16="http://schemas.microsoft.com/office/drawing/2014/main" id="{FB904A4E-5021-0016-EC00-261C2F2A6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18497" b="1"/>
          <a:stretch/>
        </p:blipFill>
        <p:spPr>
          <a:xfrm rot="5400000">
            <a:off x="-151026" y="141195"/>
            <a:ext cx="6858000" cy="65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D08574-F007-DFBD-A340-B9FA23A8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067" y="344825"/>
            <a:ext cx="3212502" cy="1942773"/>
          </a:xfrm>
        </p:spPr>
        <p:txBody>
          <a:bodyPr anchor="b"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La géographie </a:t>
            </a:r>
          </a:p>
        </p:txBody>
      </p:sp>
      <p:pic>
        <p:nvPicPr>
          <p:cNvPr id="1026" name="Picture 2" descr="Playbac Presse Digital: journaux jeunesse Le Petit Quotidien, Mon ...">
            <a:extLst>
              <a:ext uri="{FF2B5EF4-FFF2-40B4-BE49-F238E27FC236}">
                <a16:creationId xmlns:a16="http://schemas.microsoft.com/office/drawing/2014/main" id="{C71815C4-DF2F-D22E-1EBE-C4731524E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3" b="2"/>
          <a:stretch/>
        </p:blipFill>
        <p:spPr bwMode="auto">
          <a:xfrm>
            <a:off x="20" y="10"/>
            <a:ext cx="77233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F5C05C-B18F-45B2-B1A8-D4FF05C7F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066" y="2443734"/>
            <a:ext cx="3696125" cy="399364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1400" dirty="0"/>
              <a:t>Le Mexique est un pays d’Amérique du Nord. </a:t>
            </a:r>
          </a:p>
          <a:p>
            <a:pPr>
              <a:lnSpc>
                <a:spcPct val="110000"/>
              </a:lnSpc>
            </a:pPr>
            <a:r>
              <a:rPr lang="fr-FR" sz="1400" dirty="0"/>
              <a:t>Il a une frontière avec les Etats-Unis au Nord et avec le Guatemala et le Belize au Sud-Est. </a:t>
            </a:r>
          </a:p>
          <a:p>
            <a:pPr>
              <a:lnSpc>
                <a:spcPct val="110000"/>
              </a:lnSpc>
            </a:pPr>
            <a:r>
              <a:rPr lang="fr-FR" sz="1400" dirty="0"/>
              <a:t>A l’Ouest, il y a l’Océan Pacifique,</a:t>
            </a:r>
          </a:p>
          <a:p>
            <a:pPr>
              <a:lnSpc>
                <a:spcPct val="110000"/>
              </a:lnSpc>
            </a:pPr>
            <a:r>
              <a:rPr lang="fr-FR" sz="1400" dirty="0"/>
              <a:t>A l’Est, il y a le golfe du Mexique.</a:t>
            </a:r>
          </a:p>
          <a:p>
            <a:pPr marL="0" indent="0">
              <a:lnSpc>
                <a:spcPct val="110000"/>
              </a:lnSpc>
              <a:buNone/>
            </a:pPr>
            <a:endParaRPr lang="fr-FR" sz="1400" dirty="0"/>
          </a:p>
          <a:p>
            <a:pPr marL="0" indent="0">
              <a:lnSpc>
                <a:spcPct val="110000"/>
              </a:lnSpc>
              <a:buNone/>
            </a:pPr>
            <a:r>
              <a:rPr lang="fr-FR" sz="1400" b="1" i="1" dirty="0">
                <a:solidFill>
                  <a:srgbClr val="FF0000"/>
                </a:solidFill>
              </a:rPr>
              <a:t>Le saviez-vous 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400" dirty="0"/>
              <a:t>Le Mexique est le </a:t>
            </a:r>
            <a:r>
              <a:rPr lang="fr-FR" sz="1400" b="1" dirty="0"/>
              <a:t>14éme plus grand pays du Monde </a:t>
            </a:r>
            <a:r>
              <a:rPr lang="fr-FR" sz="1400" dirty="0"/>
              <a:t>et </a:t>
            </a:r>
            <a:r>
              <a:rPr lang="fr-FR" sz="1400" b="1" dirty="0"/>
              <a:t>le  10éme le plus peuplé </a:t>
            </a:r>
            <a:r>
              <a:rPr lang="fr-FR" sz="1400" dirty="0"/>
              <a:t>avec plus de 130 millions d’habitants.</a:t>
            </a:r>
          </a:p>
        </p:txBody>
      </p:sp>
    </p:spTree>
    <p:extLst>
      <p:ext uri="{BB962C8B-B14F-4D97-AF65-F5344CB8AC3E}">
        <p14:creationId xmlns:p14="http://schemas.microsoft.com/office/powerpoint/2010/main" val="285675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748B24-B04B-C62C-D377-506326AA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421" y="1387929"/>
            <a:ext cx="3212502" cy="1942773"/>
          </a:xfrm>
        </p:spPr>
        <p:txBody>
          <a:bodyPr anchor="b">
            <a:norm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capitale : Mexico </a:t>
            </a:r>
          </a:p>
        </p:txBody>
      </p:sp>
      <p:pic>
        <p:nvPicPr>
          <p:cNvPr id="5" name="Espace réservé du contenu 4" descr="Une image contenant plein air, ciel, infrastructure, Conception urbaine&#10;&#10;Le contenu généré par l’IA peut être incorrect.">
            <a:extLst>
              <a:ext uri="{FF2B5EF4-FFF2-40B4-BE49-F238E27FC236}">
                <a16:creationId xmlns:a16="http://schemas.microsoft.com/office/drawing/2014/main" id="{88A799A4-2B69-2821-6FCD-CFEAB93E2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r="23344" b="1"/>
          <a:stretch/>
        </p:blipFill>
        <p:spPr>
          <a:xfrm rot="5400000">
            <a:off x="432706" y="-432706"/>
            <a:ext cx="6858000" cy="772341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A43476-8358-3E59-211D-9BF6EC3DB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421" y="3412998"/>
            <a:ext cx="3212502" cy="27673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500" b="0" i="0" dirty="0">
                <a:effectLst/>
                <a:latin typeface="Segoe Sans"/>
              </a:rPr>
              <a:t>Mexico est la capitale du Mexique</a:t>
            </a:r>
          </a:p>
          <a:p>
            <a:pPr>
              <a:lnSpc>
                <a:spcPct val="110000"/>
              </a:lnSpc>
            </a:pPr>
            <a:r>
              <a:rPr lang="fr-FR" sz="1500" b="0" i="0" dirty="0">
                <a:effectLst/>
                <a:latin typeface="Segoe Sans"/>
              </a:rPr>
              <a:t>C'est l'une des plus grandes villes du monde avec une population de plus de 21 millions d'habitants,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500" b="1" dirty="0">
                <a:solidFill>
                  <a:srgbClr val="FF0000"/>
                </a:solidFill>
                <a:latin typeface="Segoe Sans"/>
              </a:rPr>
              <a:t>Le saviez-vous 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500" dirty="0">
                <a:latin typeface="Segoe Sans"/>
              </a:rPr>
              <a:t>Elle est à </a:t>
            </a:r>
            <a:r>
              <a:rPr lang="fr-FR" sz="1500" b="0" i="0" dirty="0">
                <a:effectLst/>
                <a:latin typeface="Segoe Sans"/>
              </a:rPr>
              <a:t> une altitude de </a:t>
            </a:r>
            <a:r>
              <a:rPr lang="fr-FR" sz="1500" b="1" i="0" dirty="0">
                <a:effectLst/>
                <a:latin typeface="Segoe Sans"/>
              </a:rPr>
              <a:t>2 240 mètres. 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6760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B61FEBE-B024-E867-ADF8-B65D117A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BE0E1B-C597-567C-FE02-AF7AD1899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603504"/>
            <a:ext cx="7333171" cy="1527048"/>
          </a:xfrm>
        </p:spPr>
        <p:txBody>
          <a:bodyPr anchor="b">
            <a:norm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L’histoire des premiers habitants : les Mayas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E51D8D-7DD1-3403-D267-FE95E1432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50" y="2212848"/>
            <a:ext cx="7333171" cy="40965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500" dirty="0"/>
              <a:t>Les Mayas sont un peuple ancien vivant en Amérique Centrale,</a:t>
            </a:r>
          </a:p>
          <a:p>
            <a:pPr>
              <a:lnSpc>
                <a:spcPct val="110000"/>
              </a:lnSpc>
            </a:pPr>
            <a:r>
              <a:rPr lang="fr-FR" sz="1500" dirty="0"/>
              <a:t>Ils ont commencé à construire de grandes villes et ont cultivé du mais , des haricots, des courges et des piments. </a:t>
            </a:r>
          </a:p>
          <a:p>
            <a:pPr>
              <a:lnSpc>
                <a:spcPct val="110000"/>
              </a:lnSpc>
            </a:pPr>
            <a:r>
              <a:rPr lang="fr-FR" sz="1500" dirty="0"/>
              <a:t>Les mayas sont célèbres pour leurs pyramides et leurs temples comme celui de </a:t>
            </a:r>
            <a:r>
              <a:rPr lang="fr-FR" sz="1500" dirty="0" err="1"/>
              <a:t>Chichen</a:t>
            </a:r>
            <a:r>
              <a:rPr lang="fr-FR" sz="1500" dirty="0"/>
              <a:t> Itza </a:t>
            </a:r>
          </a:p>
          <a:p>
            <a:pPr>
              <a:lnSpc>
                <a:spcPct val="110000"/>
              </a:lnSpc>
            </a:pPr>
            <a:r>
              <a:rPr lang="fr-FR" sz="1500" dirty="0"/>
              <a:t>La religion était très importante. Ils faisaient beaucoup de cérémonies et de sacrifices pour honorer leurs dieux. </a:t>
            </a:r>
          </a:p>
          <a:p>
            <a:pPr>
              <a:lnSpc>
                <a:spcPct val="110000"/>
              </a:lnSpc>
            </a:pPr>
            <a:endParaRPr lang="fr-FR" sz="1500" dirty="0"/>
          </a:p>
          <a:p>
            <a:pPr marL="0" indent="0">
              <a:lnSpc>
                <a:spcPct val="110000"/>
              </a:lnSpc>
              <a:buNone/>
            </a:pPr>
            <a:r>
              <a:rPr lang="fr-FR" sz="1500" b="1" dirty="0">
                <a:solidFill>
                  <a:srgbClr val="FF0000"/>
                </a:solidFill>
              </a:rPr>
              <a:t>Le saviez-vous ? </a:t>
            </a:r>
            <a:r>
              <a:rPr lang="fr-FR" sz="1500" b="0" i="0" dirty="0">
                <a:effectLst/>
                <a:latin typeface="Segoe Sans"/>
              </a:rPr>
              <a:t>Le jeu de balle des Mayas s'appelle </a:t>
            </a:r>
            <a:r>
              <a:rPr lang="fr-FR" sz="1500" b="0" i="0" dirty="0" err="1">
                <a:effectLst/>
                <a:latin typeface="Segoe Sans"/>
              </a:rPr>
              <a:t>Pok</a:t>
            </a:r>
            <a:r>
              <a:rPr lang="fr-FR" sz="1500" b="0" i="0" dirty="0">
                <a:effectLst/>
                <a:latin typeface="Segoe Sans"/>
              </a:rPr>
              <a:t>-ta-</a:t>
            </a:r>
            <a:r>
              <a:rPr lang="fr-FR" sz="1500" b="0" i="0" dirty="0" err="1">
                <a:effectLst/>
                <a:latin typeface="Segoe Sans"/>
              </a:rPr>
              <a:t>pok</a:t>
            </a:r>
            <a:r>
              <a:rPr lang="fr-FR" sz="1500" dirty="0">
                <a:latin typeface="Segoe Sans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500" b="0" i="0" dirty="0">
                <a:effectLst/>
                <a:latin typeface="Segoe Sans"/>
              </a:rPr>
              <a:t>Les joueurs utilisaient leurs hanches, coudes et genoux pour frapper la balle, mais jamais leurs mains ou leurs pieds.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500" b="0" i="0" dirty="0">
                <a:effectLst/>
                <a:latin typeface="Segoe Sans"/>
              </a:rPr>
              <a:t>Le vainqueur était sacrifié et c’était un honneur. </a:t>
            </a:r>
            <a:endParaRPr lang="fr-FR" sz="1500" dirty="0"/>
          </a:p>
        </p:txBody>
      </p:sp>
      <p:pic>
        <p:nvPicPr>
          <p:cNvPr id="7" name="Image 6" descr="Une image contenant arbre, plein air, hibou, Oiseau de proie&#10;&#10;Le contenu généré par l’IA peut être incorrect.">
            <a:extLst>
              <a:ext uri="{FF2B5EF4-FFF2-40B4-BE49-F238E27FC236}">
                <a16:creationId xmlns:a16="http://schemas.microsoft.com/office/drawing/2014/main" id="{C4E890EB-E80B-65E0-EF1F-031AD6EA8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r="22729" b="3"/>
          <a:stretch/>
        </p:blipFill>
        <p:spPr>
          <a:xfrm rot="5400000">
            <a:off x="8758306" y="-28198"/>
            <a:ext cx="3405495" cy="3461891"/>
          </a:xfrm>
          <a:prstGeom prst="rect">
            <a:avLst/>
          </a:prstGeom>
        </p:spPr>
      </p:pic>
      <p:pic>
        <p:nvPicPr>
          <p:cNvPr id="5" name="Image 4" descr="Une image contenant nuage, plein air, ciel, bâtiment&#10;&#10;Le contenu généré par l’IA peut être incorrect.">
            <a:extLst>
              <a:ext uri="{FF2B5EF4-FFF2-40B4-BE49-F238E27FC236}">
                <a16:creationId xmlns:a16="http://schemas.microsoft.com/office/drawing/2014/main" id="{43423CFA-B807-5A9A-D474-BFD03FF10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r="22589" b="3"/>
          <a:stretch/>
        </p:blipFill>
        <p:spPr>
          <a:xfrm rot="5400000">
            <a:off x="8759139" y="3425140"/>
            <a:ext cx="3403829" cy="346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268DB70D-AC37-F4B2-AE26-FA3AFB22C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91FD8A-4113-AFEC-9710-8A854191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586882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Les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mayas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66AE15E-3808-8C52-0229-7E9BAB116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4586882" cy="40965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/>
              <a:t>Les </a:t>
            </a:r>
            <a:r>
              <a:rPr lang="en-US" sz="1800" dirty="0" err="1"/>
              <a:t>mayas</a:t>
            </a:r>
            <a:r>
              <a:rPr lang="en-US" sz="1800" dirty="0"/>
              <a:t> </a:t>
            </a:r>
            <a:r>
              <a:rPr lang="en-US" sz="1800" dirty="0" err="1"/>
              <a:t>pratiquaient</a:t>
            </a:r>
            <a:r>
              <a:rPr lang="en-US" sz="1800" dirty="0"/>
              <a:t> les modifications du corps. Les </a:t>
            </a:r>
            <a:r>
              <a:rPr lang="en-US" sz="1800" dirty="0" err="1"/>
              <a:t>yeux</a:t>
            </a:r>
            <a:r>
              <a:rPr lang="en-US" sz="1800" dirty="0"/>
              <a:t> qui </a:t>
            </a:r>
            <a:r>
              <a:rPr lang="en-US" sz="1800" dirty="0" err="1"/>
              <a:t>louchent</a:t>
            </a:r>
            <a:r>
              <a:rPr lang="en-US" sz="1800" dirty="0"/>
              <a:t>, les </a:t>
            </a:r>
            <a:r>
              <a:rPr lang="en-US" sz="1800" dirty="0" err="1"/>
              <a:t>grandes</a:t>
            </a:r>
            <a:r>
              <a:rPr lang="en-US" sz="1800" dirty="0"/>
              <a:t> </a:t>
            </a:r>
            <a:r>
              <a:rPr lang="en-US" sz="1800" dirty="0" err="1"/>
              <a:t>têtes</a:t>
            </a:r>
            <a:r>
              <a:rPr lang="en-US" sz="1800" dirty="0"/>
              <a:t> </a:t>
            </a:r>
            <a:r>
              <a:rPr lang="en-US" sz="1800" dirty="0" err="1"/>
              <a:t>étaient</a:t>
            </a:r>
            <a:r>
              <a:rPr lang="en-US" sz="1800" dirty="0"/>
              <a:t> des </a:t>
            </a:r>
            <a:r>
              <a:rPr lang="en-US" sz="1800" dirty="0" err="1"/>
              <a:t>signes</a:t>
            </a:r>
            <a:r>
              <a:rPr lang="en-US" sz="1800" dirty="0"/>
              <a:t> de </a:t>
            </a:r>
            <a:r>
              <a:rPr lang="en-US" sz="1800" dirty="0" err="1"/>
              <a:t>beauté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Le </a:t>
            </a:r>
            <a:r>
              <a:rPr lang="en-US" sz="1800" b="1" dirty="0" err="1">
                <a:solidFill>
                  <a:srgbClr val="FF0000"/>
                </a:solidFill>
              </a:rPr>
              <a:t>saviez-vous</a:t>
            </a:r>
            <a:r>
              <a:rPr lang="en-US" sz="1800" b="1" dirty="0">
                <a:solidFill>
                  <a:srgbClr val="FF0000"/>
                </a:solidFill>
              </a:rPr>
              <a:t> ? </a:t>
            </a:r>
          </a:p>
          <a:p>
            <a:pPr marL="0" indent="0">
              <a:buNone/>
            </a:pPr>
            <a:r>
              <a:rPr lang="en-US" sz="1800" dirty="0" err="1"/>
              <a:t>Ils</a:t>
            </a:r>
            <a:r>
              <a:rPr lang="en-US" sz="1800" dirty="0"/>
              <a:t> </a:t>
            </a:r>
            <a:r>
              <a:rPr lang="en-US" sz="1800" dirty="0" err="1"/>
              <a:t>mettaient</a:t>
            </a:r>
            <a:r>
              <a:rPr lang="en-US" sz="1800" dirty="0"/>
              <a:t> la tête des </a:t>
            </a:r>
            <a:r>
              <a:rPr lang="en-US" sz="1800" dirty="0" err="1"/>
              <a:t>bébés</a:t>
            </a:r>
            <a:r>
              <a:rPr lang="en-US" sz="1800" dirty="0"/>
              <a:t> dans deux planches pour </a:t>
            </a:r>
            <a:r>
              <a:rPr lang="en-US" sz="1800" dirty="0" err="1"/>
              <a:t>allonger</a:t>
            </a:r>
            <a:r>
              <a:rPr lang="en-US" sz="1800" dirty="0"/>
              <a:t> </a:t>
            </a:r>
            <a:r>
              <a:rPr lang="en-US" sz="1800" dirty="0" err="1"/>
              <a:t>leur</a:t>
            </a:r>
            <a:r>
              <a:rPr lang="en-US" sz="1800" dirty="0"/>
              <a:t> </a:t>
            </a:r>
            <a:r>
              <a:rPr lang="en-US" sz="1800" dirty="0" err="1"/>
              <a:t>crâne</a:t>
            </a:r>
            <a:r>
              <a:rPr lang="en-US" sz="1800" dirty="0"/>
              <a:t>, pour </a:t>
            </a:r>
            <a:r>
              <a:rPr lang="en-US" sz="1800" dirty="0" err="1"/>
              <a:t>ressembler</a:t>
            </a:r>
            <a:r>
              <a:rPr lang="en-US" sz="1800" dirty="0"/>
              <a:t> à un </a:t>
            </a:r>
            <a:r>
              <a:rPr lang="en-US" sz="1800" dirty="0" err="1"/>
              <a:t>épis</a:t>
            </a:r>
            <a:r>
              <a:rPr lang="en-US" sz="1800" dirty="0"/>
              <a:t> de </a:t>
            </a:r>
            <a:r>
              <a:rPr lang="en-US" sz="1800" dirty="0" err="1"/>
              <a:t>mais</a:t>
            </a:r>
            <a:endParaRPr lang="en-US" sz="1800" b="1" dirty="0"/>
          </a:p>
        </p:txBody>
      </p:sp>
      <p:pic>
        <p:nvPicPr>
          <p:cNvPr id="2050" name="Picture 2" descr="Elongated Skulls Of The Maya Of Ancient Mexico: Cranial Deformation ...">
            <a:extLst>
              <a:ext uri="{FF2B5EF4-FFF2-40B4-BE49-F238E27FC236}">
                <a16:creationId xmlns:a16="http://schemas.microsoft.com/office/drawing/2014/main" id="{4BE8F245-B001-577A-AB0C-BD4C48BF8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404"/>
          <a:stretch/>
        </p:blipFill>
        <p:spPr bwMode="auto">
          <a:xfrm>
            <a:off x="6096000" y="-32465"/>
            <a:ext cx="3019170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 descr="Une image contenant Artefact, statue, sculpture, Sculpture&#10;&#10;Le contenu généré par l’IA peut être incorrect.">
            <a:extLst>
              <a:ext uri="{FF2B5EF4-FFF2-40B4-BE49-F238E27FC236}">
                <a16:creationId xmlns:a16="http://schemas.microsoft.com/office/drawing/2014/main" id="{5E6E6CBF-7A1C-35D0-6539-E9C417CD8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0" b="-5"/>
          <a:stretch/>
        </p:blipFill>
        <p:spPr>
          <a:xfrm rot="5400000">
            <a:off x="8976432" y="189927"/>
            <a:ext cx="3405495" cy="3025640"/>
          </a:xfrm>
          <a:prstGeom prst="rect">
            <a:avLst/>
          </a:prstGeom>
        </p:spPr>
      </p:pic>
      <p:pic>
        <p:nvPicPr>
          <p:cNvPr id="7" name="Image 6" descr="Une image contenant peinture, Visage humain, dessin, art&#10;&#10;Le contenu généré par l’IA peut être incorrect.">
            <a:extLst>
              <a:ext uri="{FF2B5EF4-FFF2-40B4-BE49-F238E27FC236}">
                <a16:creationId xmlns:a16="http://schemas.microsoft.com/office/drawing/2014/main" id="{0BFE42F1-F56B-64CD-1F5A-0D9DCE03F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9" r="-1" b="34522"/>
          <a:stretch/>
        </p:blipFill>
        <p:spPr>
          <a:xfrm>
            <a:off x="6096000" y="3456073"/>
            <a:ext cx="6096000" cy="3403829"/>
          </a:xfrm>
          <a:prstGeom prst="rect">
            <a:avLst/>
          </a:prstGeom>
        </p:spPr>
      </p:pic>
      <p:pic>
        <p:nvPicPr>
          <p:cNvPr id="2052" name="Picture 4" descr="Illustration du dessin de l'épi de maïs doux Image Vectorielle Stock ...">
            <a:extLst>
              <a:ext uri="{FF2B5EF4-FFF2-40B4-BE49-F238E27FC236}">
                <a16:creationId xmlns:a16="http://schemas.microsoft.com/office/drawing/2014/main" id="{9283E3E8-7286-730F-3D83-50E684CAE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6"/>
          <a:stretch/>
        </p:blipFill>
        <p:spPr bwMode="auto">
          <a:xfrm>
            <a:off x="4442458" y="5293466"/>
            <a:ext cx="1514141" cy="14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68DB70D-AC37-F4B2-AE26-FA3AFB22C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8BB256-EAAC-8109-18AC-304CF292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586882" cy="1527048"/>
          </a:xfrm>
        </p:spPr>
        <p:txBody>
          <a:bodyPr anchor="b">
            <a:norm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Le sport National : la lucha libre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7A7ECC4-1F78-8256-8E70-798487004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523744"/>
            <a:ext cx="4586882" cy="2478024"/>
          </a:xfrm>
        </p:spPr>
        <p:txBody>
          <a:bodyPr>
            <a:normAutofit/>
          </a:bodyPr>
          <a:lstStyle/>
          <a:p>
            <a:r>
              <a:rPr lang="en-US" sz="1800" dirty="0"/>
              <a:t>Cela </a:t>
            </a:r>
            <a:r>
              <a:rPr lang="en-US" sz="1800" dirty="0" err="1"/>
              <a:t>signifie</a:t>
            </a:r>
            <a:r>
              <a:rPr lang="en-US" sz="1800" dirty="0"/>
              <a:t> Lutte libre</a:t>
            </a:r>
          </a:p>
          <a:p>
            <a:r>
              <a:rPr lang="en-US" sz="1800" dirty="0" err="1"/>
              <a:t>C’est</a:t>
            </a:r>
            <a:r>
              <a:rPr lang="en-US" sz="1800" dirty="0"/>
              <a:t> du catch </a:t>
            </a:r>
            <a:r>
              <a:rPr lang="en-US" sz="1800" dirty="0" err="1"/>
              <a:t>mexicain</a:t>
            </a:r>
            <a:endParaRPr lang="en-US" sz="1800" dirty="0"/>
          </a:p>
          <a:p>
            <a:r>
              <a:rPr lang="en-US" sz="1800" dirty="0"/>
              <a:t>Les </a:t>
            </a:r>
            <a:r>
              <a:rPr lang="en-US" sz="1800" dirty="0" err="1"/>
              <a:t>lutteurs</a:t>
            </a:r>
            <a:r>
              <a:rPr lang="en-US" sz="1800" dirty="0"/>
              <a:t> </a:t>
            </a:r>
            <a:r>
              <a:rPr lang="en-US" sz="1800" dirty="0" err="1"/>
              <a:t>s’appellent</a:t>
            </a:r>
            <a:r>
              <a:rPr lang="en-US" sz="1800" dirty="0"/>
              <a:t> des </a:t>
            </a:r>
            <a:r>
              <a:rPr lang="en-US" sz="1800" b="1" dirty="0"/>
              <a:t>luchadores</a:t>
            </a:r>
            <a:r>
              <a:rPr lang="en-US" sz="1800" dirty="0"/>
              <a:t>. </a:t>
            </a:r>
            <a:r>
              <a:rPr lang="en-US" sz="1800" dirty="0" err="1"/>
              <a:t>Ils</a:t>
            </a:r>
            <a:r>
              <a:rPr lang="en-US" sz="1800" dirty="0"/>
              <a:t> portent des masques pour </a:t>
            </a:r>
            <a:r>
              <a:rPr lang="en-US" sz="1800" dirty="0" err="1"/>
              <a:t>créer</a:t>
            </a:r>
            <a:r>
              <a:rPr lang="en-US" sz="1800" dirty="0"/>
              <a:t> des </a:t>
            </a:r>
            <a:r>
              <a:rPr lang="en-US" sz="1800" dirty="0" err="1"/>
              <a:t>personnages</a:t>
            </a:r>
            <a:r>
              <a:rPr lang="en-US" sz="1800" dirty="0"/>
              <a:t>. </a:t>
            </a:r>
          </a:p>
        </p:txBody>
      </p:sp>
      <p:pic>
        <p:nvPicPr>
          <p:cNvPr id="7" name="Image 6" descr="Une image contenant texte, capture d’écran, graphisme, musique&#10;&#10;Le contenu généré par l’IA peut être incorrect.">
            <a:extLst>
              <a:ext uri="{FF2B5EF4-FFF2-40B4-BE49-F238E27FC236}">
                <a16:creationId xmlns:a16="http://schemas.microsoft.com/office/drawing/2014/main" id="{58BFD25F-040D-390B-0E68-77BDCB9A3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4" b="1"/>
          <a:stretch/>
        </p:blipFill>
        <p:spPr>
          <a:xfrm rot="5400000">
            <a:off x="5902837" y="193162"/>
            <a:ext cx="3405495" cy="3019170"/>
          </a:xfrm>
          <a:prstGeom prst="rect">
            <a:avLst/>
          </a:prstGeom>
        </p:spPr>
      </p:pic>
      <p:pic>
        <p:nvPicPr>
          <p:cNvPr id="5" name="Espace réservé du contenu 4" descr="Une image contenant habits, personne, concert, Visage humain&#10;&#10;Le contenu généré par l’IA peut être incorrect.">
            <a:extLst>
              <a:ext uri="{FF2B5EF4-FFF2-40B4-BE49-F238E27FC236}">
                <a16:creationId xmlns:a16="http://schemas.microsoft.com/office/drawing/2014/main" id="{40151D2F-1AD2-FD7B-F914-7DC0A9419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3"/>
          <a:stretch/>
        </p:blipFill>
        <p:spPr>
          <a:xfrm>
            <a:off x="9166360" y="10"/>
            <a:ext cx="3025640" cy="3405485"/>
          </a:xfrm>
          <a:prstGeom prst="rect">
            <a:avLst/>
          </a:prstGeom>
        </p:spPr>
      </p:pic>
      <p:pic>
        <p:nvPicPr>
          <p:cNvPr id="3" name="Image 2" descr="Une image contenant sport, Sport de contact, Sport de combat, Événement de compétition&#10;&#10;Le contenu généré par l’IA peut être incorrect.">
            <a:extLst>
              <a:ext uri="{FF2B5EF4-FFF2-40B4-BE49-F238E27FC236}">
                <a16:creationId xmlns:a16="http://schemas.microsoft.com/office/drawing/2014/main" id="{D8908FC3-CF40-6E1F-1B2F-7B8A20841D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552"/>
          <a:stretch/>
        </p:blipFill>
        <p:spPr>
          <a:xfrm>
            <a:off x="6096000" y="3456073"/>
            <a:ext cx="6096000" cy="34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3090">
            <a:extLst>
              <a:ext uri="{FF2B5EF4-FFF2-40B4-BE49-F238E27FC236}">
                <a16:creationId xmlns:a16="http://schemas.microsoft.com/office/drawing/2014/main" id="{80617B06-44B8-4627-86D2-CB786FC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A6A13D-C991-5D8C-7DA2-C2A86B46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685" y="-360502"/>
            <a:ext cx="7080295" cy="21873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Les </a:t>
            </a:r>
            <a:r>
              <a:rPr lang="en-US" sz="1600" dirty="0" err="1">
                <a:solidFill>
                  <a:srgbClr val="0070C0"/>
                </a:solidFill>
              </a:rPr>
              <a:t>cénotes</a:t>
            </a:r>
            <a:br>
              <a:rPr lang="en-US" sz="1600" dirty="0"/>
            </a:br>
            <a:r>
              <a:rPr lang="en-US" sz="1600" b="0" dirty="0"/>
              <a:t>Ce </a:t>
            </a:r>
            <a:r>
              <a:rPr lang="en-US" sz="1600" b="0" dirty="0" err="1"/>
              <a:t>sont</a:t>
            </a:r>
            <a:r>
              <a:rPr lang="en-US" sz="1600" b="0" dirty="0"/>
              <a:t> des </a:t>
            </a:r>
            <a:r>
              <a:rPr lang="en-US" sz="1600" b="0" dirty="0" err="1"/>
              <a:t>trous</a:t>
            </a:r>
            <a:r>
              <a:rPr lang="en-US" sz="1600" b="0" dirty="0"/>
              <a:t> </a:t>
            </a:r>
            <a:r>
              <a:rPr lang="en-US" sz="1600" b="0" dirty="0" err="1"/>
              <a:t>naturels</a:t>
            </a:r>
            <a:r>
              <a:rPr lang="en-US" sz="1600" b="0" dirty="0"/>
              <a:t> </a:t>
            </a:r>
            <a:r>
              <a:rPr lang="en-US" sz="1600" b="0" dirty="0" err="1"/>
              <a:t>d’eau</a:t>
            </a:r>
            <a:r>
              <a:rPr lang="en-US" sz="1600" b="0" dirty="0"/>
              <a:t> </a:t>
            </a:r>
            <a:r>
              <a:rPr lang="en-US" sz="1600" b="0" dirty="0" err="1"/>
              <a:t>douce</a:t>
            </a:r>
            <a:r>
              <a:rPr lang="en-US" sz="1600" b="0" dirty="0"/>
              <a:t> trés </a:t>
            </a:r>
            <a:r>
              <a:rPr lang="en-US" sz="1600" b="0" dirty="0" err="1"/>
              <a:t>profonds</a:t>
            </a:r>
            <a:r>
              <a:rPr lang="en-US" sz="1600" b="0" dirty="0"/>
              <a:t>. 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1" dirty="0">
                <a:solidFill>
                  <a:srgbClr val="FF0000"/>
                </a:solidFill>
              </a:rPr>
              <a:t>Le </a:t>
            </a:r>
            <a:r>
              <a:rPr lang="en-US" sz="1600" b="1" dirty="0" err="1">
                <a:solidFill>
                  <a:srgbClr val="FF0000"/>
                </a:solidFill>
              </a:rPr>
              <a:t>saviez-vous</a:t>
            </a:r>
            <a:r>
              <a:rPr lang="en-US" sz="1600" b="1" dirty="0">
                <a:solidFill>
                  <a:srgbClr val="FF0000"/>
                </a:solidFill>
              </a:rPr>
              <a:t> ? </a:t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0" dirty="0" err="1"/>
              <a:t>Certains</a:t>
            </a:r>
            <a:r>
              <a:rPr lang="en-US" sz="1600" b="0" dirty="0"/>
              <a:t> </a:t>
            </a:r>
            <a:r>
              <a:rPr lang="en-US" sz="1600" b="0" dirty="0" err="1"/>
              <a:t>pensent</a:t>
            </a:r>
            <a:r>
              <a:rPr lang="en-US" sz="1600" b="0" dirty="0"/>
              <a:t> que les </a:t>
            </a:r>
            <a:r>
              <a:rPr lang="en-US" sz="1600" b="0" dirty="0" err="1"/>
              <a:t>cénotes</a:t>
            </a:r>
            <a:r>
              <a:rPr lang="en-US" sz="1600" b="0" dirty="0"/>
              <a:t> </a:t>
            </a:r>
            <a:r>
              <a:rPr lang="en-US" sz="1600" b="0" dirty="0" err="1"/>
              <a:t>ont</a:t>
            </a:r>
            <a:r>
              <a:rPr lang="en-US" sz="1600" b="0" dirty="0"/>
              <a:t> </a:t>
            </a:r>
            <a:r>
              <a:rPr lang="en-US" sz="1600" b="0" dirty="0" err="1"/>
              <a:t>été</a:t>
            </a:r>
            <a:r>
              <a:rPr lang="en-US" sz="1600" b="0" dirty="0"/>
              <a:t> </a:t>
            </a:r>
            <a:r>
              <a:rPr lang="en-US" sz="1600" b="0" dirty="0" err="1"/>
              <a:t>créées</a:t>
            </a:r>
            <a:r>
              <a:rPr lang="en-US" sz="1600" b="0" dirty="0"/>
              <a:t> par la chute de la </a:t>
            </a:r>
            <a:r>
              <a:rPr lang="en-US" sz="1600" b="0" dirty="0" err="1"/>
              <a:t>météorite</a:t>
            </a:r>
            <a:r>
              <a:rPr lang="en-US" sz="1600" b="0" dirty="0"/>
              <a:t> il y des millions </a:t>
            </a:r>
            <a:r>
              <a:rPr lang="en-US" sz="1600" b="0" dirty="0" err="1"/>
              <a:t>d’années</a:t>
            </a:r>
            <a:r>
              <a:rPr lang="en-US" sz="1600" b="0" dirty="0"/>
              <a:t>.</a:t>
            </a:r>
            <a:br>
              <a:rPr lang="en-US" sz="1600" b="0" dirty="0"/>
            </a:br>
            <a:endParaRPr lang="en-US" sz="1600" b="0" dirty="0"/>
          </a:p>
        </p:txBody>
      </p:sp>
      <p:pic>
        <p:nvPicPr>
          <p:cNvPr id="3074" name="Picture 2" descr="Une plongée dans les cénotes au Mexique - Voyage Aventure">
            <a:extLst>
              <a:ext uri="{FF2B5EF4-FFF2-40B4-BE49-F238E27FC236}">
                <a16:creationId xmlns:a16="http://schemas.microsoft.com/office/drawing/2014/main" id="{4336C076-E671-D8CB-9289-E758F54D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4"/>
          <a:stretch/>
        </p:blipFill>
        <p:spPr bwMode="auto">
          <a:xfrm>
            <a:off x="20" y="10"/>
            <a:ext cx="5111685" cy="34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 descr="Une image contenant grotte, eau, nature, plein air&#10;&#10;Le contenu généré par l’IA peut être incorrect.">
            <a:extLst>
              <a:ext uri="{FF2B5EF4-FFF2-40B4-BE49-F238E27FC236}">
                <a16:creationId xmlns:a16="http://schemas.microsoft.com/office/drawing/2014/main" id="{C0126EDE-34F4-0C13-3F0A-3B66CB08F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1" b="37879"/>
          <a:stretch/>
        </p:blipFill>
        <p:spPr>
          <a:xfrm>
            <a:off x="1" y="3455000"/>
            <a:ext cx="5111706" cy="3403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80FBC1D-4354-534A-DAB4-FA38049B0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864" y="1600199"/>
            <a:ext cx="6217920" cy="5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6B060B-F6CE-8454-24ED-BF7BAF17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5"/>
            <a:ext cx="6035040" cy="1529932"/>
          </a:xfrm>
        </p:spPr>
        <p:txBody>
          <a:bodyPr anchor="b">
            <a:norm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0705B1-BB95-86E7-87CD-4219187AC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6035040" cy="169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latin typeface="Segoe Sans"/>
              </a:rPr>
              <a:t>L</a:t>
            </a:r>
            <a:r>
              <a:rPr lang="fr-FR" sz="1800" b="0" i="0" dirty="0">
                <a:effectLst/>
                <a:latin typeface="Segoe Sans"/>
              </a:rPr>
              <a:t>e Mexique est un pays riche en histoire, en culture et en nature. </a:t>
            </a:r>
          </a:p>
          <a:p>
            <a:pPr marL="0" indent="0">
              <a:buNone/>
            </a:pPr>
            <a:r>
              <a:rPr lang="fr-FR" sz="1800" b="0" i="0" dirty="0">
                <a:effectLst/>
                <a:latin typeface="Segoe Sans"/>
              </a:rPr>
              <a:t>J'espère que cet exposé vous a donné envie d'en apprendre davantage sur ce pays incroyable.</a:t>
            </a:r>
            <a:endParaRPr lang="fr-FR" sz="1800" dirty="0"/>
          </a:p>
        </p:txBody>
      </p:sp>
      <p:pic>
        <p:nvPicPr>
          <p:cNvPr id="5" name="Image 4" descr="Une image contenant plein air, ciel, arbre, plante&#10;&#10;Le contenu généré par l’IA peut être incorrect.">
            <a:extLst>
              <a:ext uri="{FF2B5EF4-FFF2-40B4-BE49-F238E27FC236}">
                <a16:creationId xmlns:a16="http://schemas.microsoft.com/office/drawing/2014/main" id="{0F02F152-C728-EE4B-890D-3D8D3ED95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FA53FF9-9C8D-23F2-A0AE-C832BF0663DD}"/>
              </a:ext>
            </a:extLst>
          </p:cNvPr>
          <p:cNvSpPr txBox="1">
            <a:spLocks/>
          </p:cNvSpPr>
          <p:nvPr/>
        </p:nvSpPr>
        <p:spPr>
          <a:xfrm>
            <a:off x="445008" y="4993169"/>
            <a:ext cx="6035040" cy="1691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i="1" u="sng" dirty="0">
                <a:solidFill>
                  <a:schemeClr val="bg1">
                    <a:lumMod val="50000"/>
                  </a:schemeClr>
                </a:solidFill>
                <a:latin typeface="Segoe Sans"/>
              </a:rPr>
              <a:t>Mes sources : </a:t>
            </a:r>
          </a:p>
          <a:p>
            <a:pPr>
              <a:buFontTx/>
              <a:buChar char="-"/>
            </a:pPr>
            <a:r>
              <a:rPr lang="fr-FR" sz="1800" i="1" dirty="0">
                <a:solidFill>
                  <a:schemeClr val="bg1">
                    <a:lumMod val="50000"/>
                  </a:schemeClr>
                </a:solidFill>
                <a:latin typeface="Segoe Sans"/>
              </a:rPr>
              <a:t>Mes visites lors de mon voyage au Mexique en Février 2025</a:t>
            </a:r>
          </a:p>
          <a:p>
            <a:pPr>
              <a:buFontTx/>
              <a:buChar char="-"/>
            </a:pPr>
            <a:r>
              <a:rPr lang="fr-FR" sz="1800" i="1" dirty="0">
                <a:solidFill>
                  <a:schemeClr val="bg1">
                    <a:lumMod val="50000"/>
                  </a:schemeClr>
                </a:solidFill>
                <a:latin typeface="Segoe Sans"/>
              </a:rPr>
              <a:t>Wikipédia</a:t>
            </a:r>
          </a:p>
          <a:p>
            <a:pPr>
              <a:buFontTx/>
              <a:buChar char="-"/>
            </a:pPr>
            <a:r>
              <a:rPr lang="fr-FR" sz="1800" i="1" dirty="0">
                <a:solidFill>
                  <a:schemeClr val="bg1">
                    <a:lumMod val="50000"/>
                  </a:schemeClr>
                </a:solidFill>
                <a:latin typeface="Segoe Sans"/>
              </a:rPr>
              <a:t>Le journal le petit quotidien</a:t>
            </a:r>
          </a:p>
          <a:p>
            <a:pPr>
              <a:buFontTx/>
              <a:buChar char="-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67083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personne, ciel, habits, bâtiment&#10;&#10;Le contenu généré par l’IA peut être incorrect.">
            <a:extLst>
              <a:ext uri="{FF2B5EF4-FFF2-40B4-BE49-F238E27FC236}">
                <a16:creationId xmlns:a16="http://schemas.microsoft.com/office/drawing/2014/main" id="{01492886-81B5-F9CC-45B3-A15F428F0D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r="28906"/>
          <a:stretch/>
        </p:blipFill>
        <p:spPr>
          <a:xfrm rot="5400000">
            <a:off x="2667001" y="-2667000"/>
            <a:ext cx="6857999" cy="1219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F24D418-6A9D-7B18-18AB-9D87BA50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923" y="1482602"/>
            <a:ext cx="7588155" cy="2236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Merci de </a:t>
            </a:r>
            <a:r>
              <a:rPr lang="en-US" sz="5400" dirty="0" err="1">
                <a:solidFill>
                  <a:srgbClr val="FFFFFF"/>
                </a:solidFill>
              </a:rPr>
              <a:t>m’avoir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écouté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9881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418</Words>
  <Application>Microsoft Office PowerPoint</Application>
  <PresentationFormat>Grand écran</PresentationFormat>
  <Paragraphs>41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Neue Haas Grotesk Text Pro</vt:lpstr>
      <vt:lpstr>Segoe Sans</vt:lpstr>
      <vt:lpstr>VanillaVTI</vt:lpstr>
      <vt:lpstr>Le Mexique : récit d’un voyage par Aristide Metz  </vt:lpstr>
      <vt:lpstr>La géographie </vt:lpstr>
      <vt:lpstr>La capitale : Mexico </vt:lpstr>
      <vt:lpstr>L’histoire des premiers habitants : les Mayas </vt:lpstr>
      <vt:lpstr>Les mayas </vt:lpstr>
      <vt:lpstr>Le sport National : la lucha libre </vt:lpstr>
      <vt:lpstr>Les cénotes Ce sont des trous naturels d’eau douce trés profonds.   Le saviez-vous ?  Certains pensent que les cénotes ont été créées par la chute de la météorite il y des millions d’années. </vt:lpstr>
      <vt:lpstr>Conclusion</vt:lpstr>
      <vt:lpstr>Merci de m’avoir écouté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Alexia Metz</dc:creator>
  <cp:lastModifiedBy>Vincent Brosseau</cp:lastModifiedBy>
  <cp:revision>12</cp:revision>
  <dcterms:created xsi:type="dcterms:W3CDTF">2025-04-18T13:05:38Z</dcterms:created>
  <dcterms:modified xsi:type="dcterms:W3CDTF">2025-04-28T18:16:58Z</dcterms:modified>
</cp:coreProperties>
</file>