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56" r:id="rId3"/>
    <p:sldId id="257" r:id="rId4"/>
    <p:sldId id="258" r:id="rId5"/>
    <p:sldId id="277" r:id="rId6"/>
    <p:sldId id="259" r:id="rId7"/>
    <p:sldId id="276" r:id="rId8"/>
    <p:sldId id="260" r:id="rId9"/>
    <p:sldId id="261" r:id="rId10"/>
    <p:sldId id="262" r:id="rId11"/>
    <p:sldId id="278" r:id="rId12"/>
    <p:sldId id="279" r:id="rId13"/>
    <p:sldId id="263" r:id="rId14"/>
    <p:sldId id="265" r:id="rId15"/>
    <p:sldId id="264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5" r:id="rId24"/>
    <p:sldId id="273" r:id="rId25"/>
    <p:sldId id="304" r:id="rId26"/>
    <p:sldId id="281" r:id="rId27"/>
    <p:sldId id="274" r:id="rId28"/>
    <p:sldId id="299" r:id="rId29"/>
    <p:sldId id="297" r:id="rId30"/>
    <p:sldId id="300" r:id="rId31"/>
    <p:sldId id="280" r:id="rId32"/>
    <p:sldId id="283" r:id="rId33"/>
    <p:sldId id="284" r:id="rId34"/>
    <p:sldId id="302" r:id="rId35"/>
    <p:sldId id="285" r:id="rId36"/>
    <p:sldId id="287" r:id="rId37"/>
    <p:sldId id="286" r:id="rId38"/>
    <p:sldId id="289" r:id="rId39"/>
    <p:sldId id="288" r:id="rId40"/>
    <p:sldId id="291" r:id="rId41"/>
    <p:sldId id="292" r:id="rId42"/>
    <p:sldId id="293" r:id="rId43"/>
    <p:sldId id="294" r:id="rId44"/>
    <p:sldId id="295" r:id="rId45"/>
    <p:sldId id="296" r:id="rId46"/>
    <p:sldId id="290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7" autoAdjust="0"/>
    <p:restoredTop sz="97432" autoAdjust="0"/>
  </p:normalViewPr>
  <p:slideViewPr>
    <p:cSldViewPr snapToGrid="0">
      <p:cViewPr varScale="1">
        <p:scale>
          <a:sx n="123" d="100"/>
          <a:sy n="123" d="100"/>
        </p:scale>
        <p:origin x="1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093990-7810-E40B-3563-5BB95BD92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22CE0EA-2DA8-73C1-9623-DD3D7CA75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710699-18C3-13D5-F90D-2EC51AB8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41E0-7C2D-4F68-BF54-6F57A45CC26A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53FA08-C6A2-24FC-D5CD-D3F9FC0E9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581A1C-B449-6E57-1425-ACD855AC6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1798-1CD0-4D6D-BD65-29EEFBBFDD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105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09DA0-7CB3-A8FF-6BFE-59411B34A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99CA29D-35D9-7484-0CA8-F75617DDA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F6A90E-347B-F2DA-5B78-1ABEEF9AF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41E0-7C2D-4F68-BF54-6F57A45CC26A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89CD1D-E115-35C7-071B-AB285F352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E61AC4-9C1F-437C-7B82-596B0FD6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1798-1CD0-4D6D-BD65-29EEFBBFDD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054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09787CC-41AC-47FA-1209-A27A6C19B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422871A-1695-79BA-BDC3-67826386F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A57A91-2630-08AD-24A3-73AEB8D39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41E0-7C2D-4F68-BF54-6F57A45CC26A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E86970-9E04-ED1B-B9D4-C32836D56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D02A90-6474-5147-D21F-C66C0B45B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1798-1CD0-4D6D-BD65-29EEFBBFDD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85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CEAD8E-B60B-563A-C2CD-F14F45A4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FAA8D3-67DA-9E4F-CE67-02DD59B0F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5D1984-8790-27DB-12DE-BD8345925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41E0-7C2D-4F68-BF54-6F57A45CC26A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2A5FA5-CFC7-D4D2-7FFF-92D78CBC6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CF02D1-3951-287A-035A-A6A64D2B8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1798-1CD0-4D6D-BD65-29EEFBBFDD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95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FF707D-E18E-0425-6D13-A8D090DBC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8DE629-B3D5-3415-513D-4AB14B39E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FA7B1C-9067-E3F4-A224-DD2605E4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41E0-7C2D-4F68-BF54-6F57A45CC26A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52D4A8-7655-F548-99E5-356A61CDB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09DB49-9FCA-E282-8B6A-5B400B77A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1798-1CD0-4D6D-BD65-29EEFBBFDD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48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BEB774-32E5-3F0B-52CA-E4EF5BD67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9A881A-8AE9-D24D-4991-76D7AA4058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1DFB51-5D7B-360D-66F0-19C2A0A1F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037A7C-D40A-BD65-E85D-EC846B6C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41E0-7C2D-4F68-BF54-6F57A45CC26A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1311B7-691A-3941-D406-5E97140B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E6859D-1619-5C46-D6EC-6EEAAA4D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1798-1CD0-4D6D-BD65-29EEFBBFDD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373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D28F8-79D0-0C12-12C6-9C6CB46F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4387B-4839-36B4-B9A3-E68CA7FDD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C0FBF72-F486-08BE-B5A7-C6400AB86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85DDC13-9474-82EF-F12E-BDA6EF4B6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0DB893C-EC37-F3CA-4DA6-A703AA058E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97CEFE1-2416-4646-50BE-9C1DD4A6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41E0-7C2D-4F68-BF54-6F57A45CC26A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2A8BDEF-6C05-FB44-42C8-93DCAF0E4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713316D-3503-221B-E1A8-4730C7942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1798-1CD0-4D6D-BD65-29EEFBBFDD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505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BEDA67-B518-E2D9-6777-330B7D43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2EFFA3-CCF6-4B05-1AA1-BEA4B864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41E0-7C2D-4F68-BF54-6F57A45CC26A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CFD3A0-A782-8BAF-D988-A5B700D7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F61BD2-F4BA-A983-F0C4-E6FFADDD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1798-1CD0-4D6D-BD65-29EEFBBFDD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268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7BF8A8-B5FB-DEE4-DFFB-57917EC78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41E0-7C2D-4F68-BF54-6F57A45CC26A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BE884D-F472-DB52-0465-AD277A29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9FDA4D-124D-ECA1-6F5E-2CA81BED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1798-1CD0-4D6D-BD65-29EEFBBFDD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23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6EC5F9-D6BF-3240-66FF-B5586CF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658422-62D7-19C0-FE97-FD597CDE7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420395-81B3-C8D2-A9E4-0CCD17335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B304DD-218D-094C-0AE2-2F42093F4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41E0-7C2D-4F68-BF54-6F57A45CC26A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DC0355-310B-7713-F17D-5C7640FE0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3557B7-A8A7-0FB8-95B9-DF807C6A7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1798-1CD0-4D6D-BD65-29EEFBBFDD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442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BA763-6A90-DC5E-F153-7362DC60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A072FAC-CEBA-8894-5E62-8860F6B129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EAE156-FC4F-068C-9308-6E0AF8F56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922C0D-63AC-357F-D613-50F85D9DA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41E0-7C2D-4F68-BF54-6F57A45CC26A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2041E8-DFA6-D142-A970-6DECB401B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A2134D-52A1-A0D8-6619-9EB2BFBF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1798-1CD0-4D6D-BD65-29EEFBBFDD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803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C4ACD4C-9E95-9BD7-352D-C744EDDC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3EF576-BE01-AE58-DF8D-48BDF9DD6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44A83B-B957-4C71-5405-951C33CE61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341E0-7C2D-4F68-BF54-6F57A45CC26A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95598B-B0F0-1BB2-83EF-DA010B3B0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15E495-FB23-14A1-91ED-225B1192A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91798-1CD0-4D6D-BD65-29EEFBBFDD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85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26121E-BB4F-F19D-1D2B-D10559509D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15A924-352B-215B-54A6-C8603A0EED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3F675A-E9BC-037A-2516-E6EB0865B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378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27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7BE4F-1BF7-F9E3-C631-126EBA0B8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830" y="56288"/>
            <a:ext cx="10515600" cy="1325563"/>
          </a:xfrm>
        </p:spPr>
        <p:txBody>
          <a:bodyPr/>
          <a:lstStyle/>
          <a:p>
            <a:r>
              <a:rPr lang="fr-FR" dirty="0"/>
              <a:t>Mes coups de cœur à Londres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FE1B72-ABB7-2121-C2F7-053F5EC0B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10" y="1519962"/>
            <a:ext cx="5894290" cy="613954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fr-FR" sz="11200" dirty="0"/>
              <a:t>Le célèbre bus anglais aussi appelé</a:t>
            </a:r>
          </a:p>
          <a:p>
            <a:pPr marL="0" indent="0" algn="just">
              <a:buNone/>
            </a:pPr>
            <a:r>
              <a:rPr lang="fr-FR" sz="11200" dirty="0"/>
              <a:t>bus à deux étages ou bus à impériale est un moyen de transport en commun mondialement connu.</a:t>
            </a:r>
          </a:p>
          <a:p>
            <a:pPr marL="0" indent="0" algn="just">
              <a:buNone/>
            </a:pPr>
            <a:r>
              <a:rPr lang="fr-FR" sz="11200" dirty="0"/>
              <a:t>Il est un symbole de la ville de Londres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8E041F-48D4-92CC-EA66-3AD570579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45" y="1690688"/>
            <a:ext cx="6003834" cy="45028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120D49-AE07-6635-5305-29FB0DBF0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6" y="3348674"/>
            <a:ext cx="5263988" cy="350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0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D500B-BD05-B709-BF27-23C88A69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265" y="201624"/>
            <a:ext cx="10515600" cy="1325563"/>
          </a:xfrm>
        </p:spPr>
        <p:txBody>
          <a:bodyPr/>
          <a:lstStyle/>
          <a:p>
            <a:r>
              <a:rPr lang="fr-FR" dirty="0"/>
              <a:t>Le petit-déjeuner, tout un programme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DAF7A-9DDF-40C3-682F-F32EB05DF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petit-déjeuner : les « </a:t>
            </a:r>
            <a:r>
              <a:rPr lang="fr-FR" dirty="0" err="1"/>
              <a:t>beans</a:t>
            </a:r>
            <a:r>
              <a:rPr lang="fr-FR" dirty="0"/>
              <a:t> » haricots blancs à la sauce tomate, bacon, saucisses, champignons, œufs au plat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BD5CB5-BE93-C033-0CE1-28BA46C25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547" y="2716034"/>
            <a:ext cx="5185833" cy="38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2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ractur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8C5368-8569-C686-3432-C07891CE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929" y="141067"/>
            <a:ext cx="10515600" cy="1325563"/>
          </a:xfrm>
        </p:spPr>
        <p:txBody>
          <a:bodyPr/>
          <a:lstStyle/>
          <a:p>
            <a:r>
              <a:rPr lang="fr-FR" dirty="0"/>
              <a:t>Le Fish and chips et les pubs Londoniens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80FAB6D-AB1E-15C4-BF94-A8D7CC02B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73" y="1466630"/>
            <a:ext cx="7000404" cy="5250303"/>
          </a:xfrm>
        </p:spPr>
      </p:pic>
    </p:spTree>
    <p:extLst>
      <p:ext uri="{BB962C8B-B14F-4D97-AF65-F5344CB8AC3E}">
        <p14:creationId xmlns:p14="http://schemas.microsoft.com/office/powerpoint/2010/main" val="2993018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rush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8EAAA5-28C7-F41B-2089-ABD615069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044" y="320675"/>
            <a:ext cx="8317911" cy="1325563"/>
          </a:xfrm>
        </p:spPr>
        <p:txBody>
          <a:bodyPr/>
          <a:lstStyle/>
          <a:p>
            <a:r>
              <a:rPr lang="fr-FR" dirty="0"/>
              <a:t>Mes coups de cœur à Londres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4262D8-491F-9763-EACE-7217C2332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TOOTbus</a:t>
            </a:r>
            <a:r>
              <a:rPr lang="fr-FR" dirty="0"/>
              <a:t> : j’ai pu embarquer pour une visite en bus et découvrir les sites les plus emblématiques et incontournables de Londres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531B99-DC43-EEF2-973D-718D73A23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16" y="2792413"/>
            <a:ext cx="5053408" cy="37900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B9CAB1-A100-F5DE-7C59-CA4B9535E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99" y="2665587"/>
            <a:ext cx="3115537" cy="415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8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B6FC66-DE04-683B-57E7-1AFD5662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053ABF3-D941-C49F-B202-D0E0C782A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83" y="365125"/>
            <a:ext cx="8073099" cy="6054825"/>
          </a:xfrm>
        </p:spPr>
      </p:pic>
    </p:spTree>
    <p:extLst>
      <p:ext uri="{BB962C8B-B14F-4D97-AF65-F5344CB8AC3E}">
        <p14:creationId xmlns:p14="http://schemas.microsoft.com/office/powerpoint/2010/main" val="4228033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CB9D72-07DB-0438-8142-0F9103F0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693" y="199688"/>
            <a:ext cx="7344889" cy="1325563"/>
          </a:xfrm>
        </p:spPr>
        <p:txBody>
          <a:bodyPr/>
          <a:lstStyle/>
          <a:p>
            <a:r>
              <a:rPr lang="fr-FR" dirty="0"/>
              <a:t>Mes coups de cœur à Londres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3075439-687D-A8C4-40F8-817200745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289" y="1610910"/>
            <a:ext cx="6596445" cy="494733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F9AD759-3A1C-6998-64AC-CBABCB226C24}"/>
              </a:ext>
            </a:extLst>
          </p:cNvPr>
          <p:cNvSpPr txBox="1"/>
          <p:nvPr/>
        </p:nvSpPr>
        <p:spPr>
          <a:xfrm>
            <a:off x="694508" y="1995443"/>
            <a:ext cx="4060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/>
              <a:t>Le Palais de Westminster s’appelle également la chambre du Parlement est le lieu où siège le Parlement du Royaume-Uni, le palais borde la rive nord de la Tamise et se situe au centre de la ville.</a:t>
            </a:r>
          </a:p>
        </p:txBody>
      </p:sp>
    </p:spTree>
    <p:extLst>
      <p:ext uri="{BB962C8B-B14F-4D97-AF65-F5344CB8AC3E}">
        <p14:creationId xmlns:p14="http://schemas.microsoft.com/office/powerpoint/2010/main" val="25141838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515A80-5EB4-5949-738A-5D700BB5F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0" y="704240"/>
            <a:ext cx="2050335" cy="1325563"/>
          </a:xfrm>
        </p:spPr>
        <p:txBody>
          <a:bodyPr/>
          <a:lstStyle/>
          <a:p>
            <a:r>
              <a:rPr lang="fr-FR" dirty="0"/>
              <a:t>Big Ben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F9DCBED-3135-D749-C8E9-D706F6B0F926}"/>
              </a:ext>
            </a:extLst>
          </p:cNvPr>
          <p:cNvSpPr txBox="1"/>
          <p:nvPr/>
        </p:nvSpPr>
        <p:spPr>
          <a:xfrm>
            <a:off x="2023253" y="2764831"/>
            <a:ext cx="2839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Big Ben, cela signifie l’énorme cloche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6AFF080A-7420-9CE7-1F72-97E2178B2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9" y="3420"/>
            <a:ext cx="5140934" cy="6854580"/>
          </a:xfrm>
        </p:spPr>
      </p:pic>
    </p:spTree>
    <p:extLst>
      <p:ext uri="{BB962C8B-B14F-4D97-AF65-F5344CB8AC3E}">
        <p14:creationId xmlns:p14="http://schemas.microsoft.com/office/powerpoint/2010/main" val="2551716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6CB40-6093-4717-E80D-55EE115C8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394" y="104733"/>
            <a:ext cx="5629212" cy="1325563"/>
          </a:xfrm>
        </p:spPr>
        <p:txBody>
          <a:bodyPr/>
          <a:lstStyle/>
          <a:p>
            <a:r>
              <a:rPr lang="fr-FR" dirty="0"/>
              <a:t>Abbaye de Westminster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DB613F-973A-D708-7487-C6E3660DF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515903"/>
            <a:ext cx="7835732" cy="3784759"/>
          </a:xfrm>
        </p:spPr>
        <p:txBody>
          <a:bodyPr>
            <a:normAutofit/>
          </a:bodyPr>
          <a:lstStyle/>
          <a:p>
            <a:r>
              <a:rPr lang="fr-FR" dirty="0"/>
              <a:t>L’Abbaye de Westminster est l’un des édifices les plus emblématiques de Londres.</a:t>
            </a:r>
          </a:p>
          <a:p>
            <a:r>
              <a:rPr lang="fr-FR" dirty="0"/>
              <a:t>C’est l’église de la plupart : </a:t>
            </a:r>
          </a:p>
          <a:p>
            <a:pPr lvl="1"/>
            <a:r>
              <a:rPr lang="fr-FR" dirty="0"/>
              <a:t>des couronnements, </a:t>
            </a:r>
          </a:p>
          <a:p>
            <a:pPr lvl="1"/>
            <a:r>
              <a:rPr lang="fr-FR" dirty="0"/>
              <a:t>des mariages royaux , celui de William et Kate</a:t>
            </a:r>
          </a:p>
          <a:p>
            <a:pPr lvl="1"/>
            <a:r>
              <a:rPr lang="fr-FR" dirty="0"/>
              <a:t>des enterrements, l’enterrement de la Reine Elizabeth II  le lundi 19 septembre 2022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028" name="Picture 4" descr="Résultat de recherche d'images pour &quot;enterrement elizabeth ii&quot;">
            <a:extLst>
              <a:ext uri="{FF2B5EF4-FFF2-40B4-BE49-F238E27FC236}">
                <a16:creationId xmlns:a16="http://schemas.microsoft.com/office/drawing/2014/main" id="{AD95352D-0C52-CC6E-DCBE-4F4C454E5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626" y="4012830"/>
            <a:ext cx="2133878" cy="284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C22E547-DEE5-F930-A84C-031E88873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874" y="1655227"/>
            <a:ext cx="4237183" cy="296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66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5C64D6-1649-BC1E-B676-D3456E83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Cathédrale Saint-Paul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C1D91ED-7CC7-1F65-974D-C5ACD1FB5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338" y="0"/>
            <a:ext cx="5155192" cy="687359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916C923-2E70-BD5A-4DEF-4D38C33F15DD}"/>
              </a:ext>
            </a:extLst>
          </p:cNvPr>
          <p:cNvSpPr txBox="1"/>
          <p:nvPr/>
        </p:nvSpPr>
        <p:spPr>
          <a:xfrm>
            <a:off x="1824846" y="2690634"/>
            <a:ext cx="3231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Une église dynamique, un trésor national, une icône londonienne</a:t>
            </a:r>
          </a:p>
        </p:txBody>
      </p:sp>
    </p:spTree>
    <p:extLst>
      <p:ext uri="{BB962C8B-B14F-4D97-AF65-F5344CB8AC3E}">
        <p14:creationId xmlns:p14="http://schemas.microsoft.com/office/powerpoint/2010/main" val="101590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6D744-6BA2-1B56-2E00-41982B39D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Mes coups de cœur à Londres</a:t>
            </a:r>
            <a:br>
              <a:rPr lang="fr-FR" dirty="0"/>
            </a:br>
            <a:r>
              <a:rPr lang="fr-FR" dirty="0"/>
              <a:t>Tower Bridge</a:t>
            </a:r>
            <a:br>
              <a:rPr lang="fr-FR" dirty="0"/>
            </a:br>
            <a:r>
              <a:rPr lang="fr-FR" dirty="0"/>
              <a:t>C’est un pont basculant qui permet le passage de la Tamise aux véhicules.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406A05-AF46-2F17-3CA3-F5F0DD339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29" y="2091531"/>
            <a:ext cx="6327676" cy="4745757"/>
          </a:xfrm>
          <a:prstGeom prst="rect">
            <a:avLst/>
          </a:prstGeo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BF8A10B2-92C6-8068-9A76-5CA912A00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1531"/>
            <a:ext cx="3574851" cy="4766469"/>
          </a:xfrm>
        </p:spPr>
      </p:pic>
    </p:spTree>
    <p:extLst>
      <p:ext uri="{BB962C8B-B14F-4D97-AF65-F5344CB8AC3E}">
        <p14:creationId xmlns:p14="http://schemas.microsoft.com/office/powerpoint/2010/main" val="18321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2A543-5011-575E-F402-DC63D88BB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6851" y="702735"/>
            <a:ext cx="6038849" cy="1388532"/>
          </a:xfrm>
        </p:spPr>
        <p:txBody>
          <a:bodyPr>
            <a:normAutofit/>
          </a:bodyPr>
          <a:lstStyle/>
          <a:p>
            <a:r>
              <a:rPr lang="fr-FR" sz="6600" dirty="0">
                <a:latin typeface="+mn-lt"/>
              </a:rPr>
              <a:t>Londres 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E825B1-4D26-7E52-F335-31B3A017A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4098" y="3602038"/>
            <a:ext cx="4545002" cy="1630362"/>
          </a:xfrm>
        </p:spPr>
        <p:txBody>
          <a:bodyPr/>
          <a:lstStyle/>
          <a:p>
            <a:pPr algn="l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96E915A-ED87-7C80-E562-9E5FB724B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00" y="1554162"/>
            <a:ext cx="3977878" cy="530383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D5F2B9-1916-33E2-8811-9F40071B59AB}"/>
              </a:ext>
            </a:extLst>
          </p:cNvPr>
          <p:cNvSpPr txBox="1"/>
          <p:nvPr/>
        </p:nvSpPr>
        <p:spPr>
          <a:xfrm>
            <a:off x="-311150" y="156255"/>
            <a:ext cx="130111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600" dirty="0"/>
              <a:t>C’est parti pour une visite de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7D26FDB-171A-4AAB-FFF9-36CDA5E556B8}"/>
              </a:ext>
            </a:extLst>
          </p:cNvPr>
          <p:cNvSpPr txBox="1"/>
          <p:nvPr/>
        </p:nvSpPr>
        <p:spPr>
          <a:xfrm>
            <a:off x="758824" y="5970599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Cléophée</a:t>
            </a:r>
            <a:r>
              <a:rPr lang="fr-FR" sz="2400" dirty="0"/>
              <a:t> </a:t>
            </a:r>
            <a:r>
              <a:rPr lang="fr-FR" sz="2400" dirty="0" err="1"/>
              <a:t>Harquel</a:t>
            </a:r>
            <a:r>
              <a:rPr lang="fr-FR" sz="2400" dirty="0"/>
              <a:t> CM1 A Novembre 2022</a:t>
            </a:r>
          </a:p>
        </p:txBody>
      </p:sp>
    </p:spTree>
    <p:extLst>
      <p:ext uri="{BB962C8B-B14F-4D97-AF65-F5344CB8AC3E}">
        <p14:creationId xmlns:p14="http://schemas.microsoft.com/office/powerpoint/2010/main" val="212356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998D27-0EF2-7E46-98ED-41C2A3FBC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9A4FE82-3867-E1AA-85FD-33637448F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628" y="685800"/>
            <a:ext cx="10972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2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9056A8-6BD7-F700-F23C-ED2D770D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769" y="74455"/>
            <a:ext cx="7227898" cy="1325563"/>
          </a:xfrm>
        </p:spPr>
        <p:txBody>
          <a:bodyPr/>
          <a:lstStyle/>
          <a:p>
            <a:pPr algn="ctr"/>
            <a:r>
              <a:rPr lang="fr-FR" dirty="0"/>
              <a:t>Mes coups de cœur à Londres</a:t>
            </a:r>
            <a:br>
              <a:rPr lang="fr-FR" dirty="0"/>
            </a:br>
            <a:r>
              <a:rPr lang="fr-FR" dirty="0"/>
              <a:t>La Tour de Londres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22E4E04-800B-7D6F-594D-15A5570AE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14" y="1697830"/>
            <a:ext cx="6874478" cy="5155859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69788E9-6798-DBC7-9B4A-A1B113FFF59E}"/>
              </a:ext>
            </a:extLst>
          </p:cNvPr>
          <p:cNvSpPr txBox="1"/>
          <p:nvPr/>
        </p:nvSpPr>
        <p:spPr>
          <a:xfrm>
            <a:off x="515407" y="2260767"/>
            <a:ext cx="36145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Elle est plus qu’une tour , cette énorme fortification a servi tout au long de son histoire de résidence royale, de forteresse et même de prison</a:t>
            </a:r>
          </a:p>
        </p:txBody>
      </p:sp>
    </p:spTree>
    <p:extLst>
      <p:ext uri="{BB962C8B-B14F-4D97-AF65-F5344CB8AC3E}">
        <p14:creationId xmlns:p14="http://schemas.microsoft.com/office/powerpoint/2010/main" val="63409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E44C77-C2B0-EF69-6109-9C689AB5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03EE9C3-D293-E479-1BB5-6D52AC7FB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37" y="0"/>
            <a:ext cx="5144341" cy="6859123"/>
          </a:xfrm>
        </p:spPr>
      </p:pic>
    </p:spTree>
    <p:extLst>
      <p:ext uri="{BB962C8B-B14F-4D97-AF65-F5344CB8AC3E}">
        <p14:creationId xmlns:p14="http://schemas.microsoft.com/office/powerpoint/2010/main" val="346717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50D9F-5024-7608-362F-5D7BB75C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828" y="68399"/>
            <a:ext cx="8130187" cy="1325563"/>
          </a:xfrm>
        </p:spPr>
        <p:txBody>
          <a:bodyPr/>
          <a:lstStyle/>
          <a:p>
            <a:r>
              <a:rPr lang="fr-FR" dirty="0"/>
              <a:t>Buckingham Palace  et ses gardes</a:t>
            </a: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1F7997E1-1474-0F62-9EF0-E423E517E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0" y="1485311"/>
            <a:ext cx="6842636" cy="5131977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5E5EED2-0480-3B25-9D78-8B9EB1822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1244600"/>
            <a:ext cx="421005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5E9A9-2403-7904-582E-FD425F665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926" y="18255"/>
            <a:ext cx="4860147" cy="1325563"/>
          </a:xfrm>
        </p:spPr>
        <p:txBody>
          <a:bodyPr/>
          <a:lstStyle/>
          <a:p>
            <a:r>
              <a:rPr lang="fr-FR" dirty="0"/>
              <a:t>Buckingham Palace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790339-B3A9-D85F-233C-AA17FA7F3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56232"/>
            <a:ext cx="10515600" cy="4351338"/>
          </a:xfrm>
        </p:spPr>
        <p:txBody>
          <a:bodyPr/>
          <a:lstStyle/>
          <a:p>
            <a:pPr algn="just"/>
            <a:r>
              <a:rPr lang="fr-FR" dirty="0"/>
              <a:t>Buckingham Palace est la résidence officielle de la famille royale à Londres, il est accessible l’été quand la reine Elisabeth II et maintenant son fils le roi Charles III qui sera couronné le 6 mai 2023 part en vacances.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508B21-C0EA-A4BA-2A5A-D9426D8D8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643" y="3080899"/>
            <a:ext cx="3125545" cy="37771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972C31-6171-3D6B-AA09-DC4909B56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100" y="3076776"/>
            <a:ext cx="2822848" cy="376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0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741B62-1B41-DE2A-38E5-AFE05C81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337" y="-6056"/>
            <a:ext cx="6943283" cy="1325563"/>
          </a:xfrm>
        </p:spPr>
        <p:txBody>
          <a:bodyPr/>
          <a:lstStyle/>
          <a:p>
            <a:pPr algn="ctr"/>
            <a:r>
              <a:rPr lang="fr-FR" dirty="0"/>
              <a:t>The Beatles sur Abbey Road</a:t>
            </a:r>
            <a:br>
              <a:rPr lang="fr-FR" dirty="0"/>
            </a:br>
            <a:r>
              <a:rPr lang="fr-FR" dirty="0"/>
              <a:t>and « the new </a:t>
            </a:r>
            <a:r>
              <a:rPr lang="fr-FR" dirty="0" err="1"/>
              <a:t>beatles</a:t>
            </a:r>
            <a:r>
              <a:rPr lang="fr-FR" dirty="0"/>
              <a:t> » !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A9E030E-781C-AF7A-4C7A-0CD0FD3AE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9"/>
          <a:stretch/>
        </p:blipFill>
        <p:spPr>
          <a:xfrm>
            <a:off x="0" y="1389301"/>
            <a:ext cx="6328131" cy="5468699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942CF0-3305-9D74-DA14-CF4E277E78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10873" r="10202" b="4939"/>
          <a:stretch/>
        </p:blipFill>
        <p:spPr>
          <a:xfrm>
            <a:off x="6160338" y="1394817"/>
            <a:ext cx="6031662" cy="5463183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sp>
        <p:nvSpPr>
          <p:cNvPr id="11" name="Flèche : angle droit 10">
            <a:extLst>
              <a:ext uri="{FF2B5EF4-FFF2-40B4-BE49-F238E27FC236}">
                <a16:creationId xmlns:a16="http://schemas.microsoft.com/office/drawing/2014/main" id="{E9BA90B4-435F-4C5C-2C6A-AD1162ABD826}"/>
              </a:ext>
            </a:extLst>
          </p:cNvPr>
          <p:cNvSpPr/>
          <p:nvPr/>
        </p:nvSpPr>
        <p:spPr>
          <a:xfrm rot="10800000">
            <a:off x="1825771" y="254335"/>
            <a:ext cx="1338294" cy="1325563"/>
          </a:xfrm>
          <a:prstGeom prst="bentUpArrow">
            <a:avLst>
              <a:gd name="adj1" fmla="val 15598"/>
              <a:gd name="adj2" fmla="val 24709"/>
              <a:gd name="adj3" fmla="val 236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angle droit 11">
            <a:extLst>
              <a:ext uri="{FF2B5EF4-FFF2-40B4-BE49-F238E27FC236}">
                <a16:creationId xmlns:a16="http://schemas.microsoft.com/office/drawing/2014/main" id="{5B7F42C3-25DB-B5A1-CEE3-E8FDD44379F0}"/>
              </a:ext>
            </a:extLst>
          </p:cNvPr>
          <p:cNvSpPr/>
          <p:nvPr/>
        </p:nvSpPr>
        <p:spPr>
          <a:xfrm rot="10800000" flipH="1">
            <a:off x="9398337" y="914090"/>
            <a:ext cx="1338294" cy="654008"/>
          </a:xfrm>
          <a:prstGeom prst="bentUpArrow">
            <a:avLst>
              <a:gd name="adj1" fmla="val 25000"/>
              <a:gd name="adj2" fmla="val 29630"/>
              <a:gd name="adj3" fmla="val 324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76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85611E-FCA4-DAF9-B01E-3B4C7ED33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505" y="18255"/>
            <a:ext cx="5257800" cy="1325563"/>
          </a:xfrm>
        </p:spPr>
        <p:txBody>
          <a:bodyPr/>
          <a:lstStyle/>
          <a:p>
            <a:r>
              <a:rPr lang="fr-FR" dirty="0"/>
              <a:t>La Gare de </a:t>
            </a:r>
            <a:r>
              <a:rPr lang="fr-FR" dirty="0" err="1"/>
              <a:t>Paddington</a:t>
            </a:r>
            <a:r>
              <a:rPr lang="fr-FR" dirty="0"/>
              <a:t>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E2D4B5F-5EF2-77A5-4F2A-CFEEB3E66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08" y="1333161"/>
            <a:ext cx="4129937" cy="5506584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2B1329-3A8C-9DC0-66D4-1235A6C34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29" y="1333161"/>
            <a:ext cx="4129938" cy="55065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47D1BA-4ECE-22B3-C2A9-77A71D296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65" y="1333159"/>
            <a:ext cx="4129939" cy="550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1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CDCA84-9878-A198-190C-7288C6DE1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66" y="1693494"/>
            <a:ext cx="5435600" cy="2517775"/>
          </a:xfrm>
        </p:spPr>
        <p:txBody>
          <a:bodyPr/>
          <a:lstStyle/>
          <a:p>
            <a:pPr algn="ctr"/>
            <a:r>
              <a:rPr lang="fr-FR" dirty="0"/>
              <a:t>Le quai 9 ¾ à la gare de </a:t>
            </a:r>
            <a:r>
              <a:rPr lang="fr-FR" dirty="0" err="1"/>
              <a:t>King’sCross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4951741-96CF-6266-3961-8F6984C9A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35" y="-5932"/>
            <a:ext cx="5152748" cy="6870332"/>
          </a:xfrm>
        </p:spPr>
      </p:pic>
    </p:spTree>
    <p:extLst>
      <p:ext uri="{BB962C8B-B14F-4D97-AF65-F5344CB8AC3E}">
        <p14:creationId xmlns:p14="http://schemas.microsoft.com/office/powerpoint/2010/main" val="4553558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F36623-093C-1C3C-C308-0B6C50F4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66" y="1443027"/>
            <a:ext cx="5701879" cy="3092639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Si vous voyez cette personne, appelez le ministère de la magie !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5E0D6C0-2F89-1852-5221-27F6F02F4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64" y="-662428"/>
            <a:ext cx="5455236" cy="8182855"/>
          </a:xfrm>
        </p:spPr>
      </p:pic>
    </p:spTree>
    <p:extLst>
      <p:ext uri="{BB962C8B-B14F-4D97-AF65-F5344CB8AC3E}">
        <p14:creationId xmlns:p14="http://schemas.microsoft.com/office/powerpoint/2010/main" val="2781028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E4E61-F341-91EB-454A-27C11BD4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91" y="153178"/>
            <a:ext cx="10515600" cy="1325563"/>
          </a:xfrm>
        </p:spPr>
        <p:txBody>
          <a:bodyPr/>
          <a:lstStyle/>
          <a:p>
            <a:r>
              <a:rPr lang="fr-FR" dirty="0"/>
              <a:t>Et c’est parti pour un tour en balai magique</a:t>
            </a:r>
          </a:p>
        </p:txBody>
      </p:sp>
      <p:sp>
        <p:nvSpPr>
          <p:cNvPr id="5" name="Phylactère : pensées 4">
            <a:extLst>
              <a:ext uri="{FF2B5EF4-FFF2-40B4-BE49-F238E27FC236}">
                <a16:creationId xmlns:a16="http://schemas.microsoft.com/office/drawing/2014/main" id="{75A8D04F-8908-32D6-0ABD-438DB5C10294}"/>
              </a:ext>
            </a:extLst>
          </p:cNvPr>
          <p:cNvSpPr/>
          <p:nvPr/>
        </p:nvSpPr>
        <p:spPr>
          <a:xfrm>
            <a:off x="6453282" y="1205070"/>
            <a:ext cx="3342203" cy="1156625"/>
          </a:xfrm>
          <a:prstGeom prst="cloudCallout">
            <a:avLst>
              <a:gd name="adj1" fmla="val -58845"/>
              <a:gd name="adj2" fmla="val 512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Viens BALAI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3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A14DEA-C457-D14D-C865-6522A115B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Capitale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A314E3-380E-3DF4-A394-BCBEC35E1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4200" cy="3884833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Londres est la capitale de l’Angleterre et du Royaume Uni</a:t>
            </a:r>
          </a:p>
          <a:p>
            <a:endParaRPr lang="fr-FR" dirty="0"/>
          </a:p>
          <a:p>
            <a:r>
              <a:rPr lang="fr-FR" dirty="0"/>
              <a:t>C’est une ville moderne</a:t>
            </a:r>
          </a:p>
          <a:p>
            <a:endParaRPr lang="fr-FR" dirty="0"/>
          </a:p>
          <a:p>
            <a:r>
              <a:rPr lang="fr-FR" dirty="0"/>
              <a:t>Londres est bien plus grande que Paris, cependant Paris compte plus d’habitants que Londres</a:t>
            </a:r>
          </a:p>
          <a:p>
            <a:endParaRPr lang="fr-FR" dirty="0"/>
          </a:p>
          <a:p>
            <a:r>
              <a:rPr lang="fr-FR" dirty="0"/>
              <a:t>10 millions d’habitants à Londres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CCA624-2FE4-EC56-D3CD-8E6A1ED9F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311" y="1008293"/>
            <a:ext cx="4223749" cy="25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4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B6E64-583C-C603-6D45-07ABE290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27CFAC1-0459-619D-66A1-A885AAE00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9492" cy="4099661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9D03BE-E80A-8CDE-2047-D8406AF48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427" y="2824953"/>
            <a:ext cx="6049573" cy="403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37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9E2BB-5292-9D4A-7435-8EFA6F9FF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44" y="0"/>
            <a:ext cx="10515600" cy="1325563"/>
          </a:xfrm>
        </p:spPr>
        <p:txBody>
          <a:bodyPr/>
          <a:lstStyle/>
          <a:p>
            <a:r>
              <a:rPr lang="fr-FR" dirty="0"/>
              <a:t>Les Studios Warner Bros Harry Potter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50408AA-0B7F-C349-FD6F-CC73BA19E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66" y="1325563"/>
            <a:ext cx="4136230" cy="551497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5CF89E-723B-871D-A8A1-DEC04FD65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415" y="1284831"/>
            <a:ext cx="4428919" cy="55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5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AF96DB-5B7F-80BC-3E0A-927BD390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214" y="19954"/>
            <a:ext cx="10515600" cy="1325563"/>
          </a:xfrm>
        </p:spPr>
        <p:txBody>
          <a:bodyPr/>
          <a:lstStyle/>
          <a:p>
            <a:r>
              <a:rPr lang="fr-FR" dirty="0"/>
              <a:t>La famille </a:t>
            </a:r>
            <a:r>
              <a:rPr lang="fr-FR" dirty="0" err="1"/>
              <a:t>Dursley</a:t>
            </a:r>
            <a:r>
              <a:rPr lang="fr-FR" dirty="0"/>
              <a:t> et leur maison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ECADDC0-4D98-C300-A852-E7D8ABA21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14" y="1304136"/>
            <a:ext cx="4165397" cy="555386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BCDF94-D9B8-612C-22D0-2E791EB50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11" y="1292391"/>
            <a:ext cx="4159241" cy="55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0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6E337D-A435-46F7-205E-20B196E68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89" y="322736"/>
            <a:ext cx="10515600" cy="132556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19CC93E-4763-38B8-17D0-60D769B46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8" y="9754"/>
            <a:ext cx="5136184" cy="684824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23833C-95BF-0005-868D-0C672DC66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004" y="9754"/>
            <a:ext cx="5136185" cy="684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53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35D50E-A9B6-E88D-D857-77B02F8DF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535" y="0"/>
            <a:ext cx="8180649" cy="739955"/>
          </a:xfrm>
        </p:spPr>
        <p:txBody>
          <a:bodyPr/>
          <a:lstStyle/>
          <a:p>
            <a:r>
              <a:rPr lang="fr-FR" dirty="0"/>
              <a:t>La maison des Weasley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42E5C61-C428-84F6-723B-B5B3D03FD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75" y="739955"/>
            <a:ext cx="4572000" cy="6096000"/>
          </a:xfrm>
        </p:spPr>
      </p:pic>
    </p:spTree>
    <p:extLst>
      <p:ext uri="{BB962C8B-B14F-4D97-AF65-F5344CB8AC3E}">
        <p14:creationId xmlns:p14="http://schemas.microsoft.com/office/powerpoint/2010/main" val="2398253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5D1878-3716-2B1A-9F3E-14677C312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124" y="262179"/>
            <a:ext cx="4224306" cy="1325563"/>
          </a:xfrm>
        </p:spPr>
        <p:txBody>
          <a:bodyPr/>
          <a:lstStyle/>
          <a:p>
            <a:r>
              <a:rPr lang="fr-FR" dirty="0"/>
              <a:t>La grande salle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E90823A-78C2-E10A-25BD-68FD9AA68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43" y="1672061"/>
            <a:ext cx="3768456" cy="502460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94FC1E-E139-9E1C-774A-D18C48E20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76" y="1658660"/>
            <a:ext cx="6717347" cy="503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1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FF34CD-FAC0-B136-C973-C786C4099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208" y="365125"/>
            <a:ext cx="10515600" cy="1325563"/>
          </a:xfrm>
        </p:spPr>
        <p:txBody>
          <a:bodyPr/>
          <a:lstStyle/>
          <a:p>
            <a:r>
              <a:rPr lang="fr-FR" dirty="0"/>
              <a:t>Les costumes des élèves de chaque maison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6ACA2C5-4852-7A61-3080-59BB3D2F4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9917"/>
            <a:ext cx="6017277" cy="451295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AEC50E-7A51-5DD5-4F5F-312FBE6F4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23" y="1979917"/>
            <a:ext cx="6017277" cy="451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28722"/>
      </p:ext>
    </p:extLst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34D8A7-DF00-0534-2723-09E52223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721" y="441131"/>
            <a:ext cx="6549668" cy="1325563"/>
          </a:xfrm>
        </p:spPr>
        <p:txBody>
          <a:bodyPr/>
          <a:lstStyle/>
          <a:p>
            <a:r>
              <a:rPr lang="fr-FR" dirty="0"/>
              <a:t>  Le pupitre de Dumbledore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D0FFDB5-B4F0-9C5A-07D4-D6284A08A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7" y="1973277"/>
            <a:ext cx="5924788" cy="4443591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268533-17BA-2C30-50D2-ABBABE2A9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45" y="1973278"/>
            <a:ext cx="5924788" cy="444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04C8A8-D051-61F9-55C8-20494EBC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321" y="77322"/>
            <a:ext cx="10515600" cy="1325563"/>
          </a:xfrm>
        </p:spPr>
        <p:txBody>
          <a:bodyPr/>
          <a:lstStyle/>
          <a:p>
            <a:r>
              <a:rPr lang="fr-FR" dirty="0"/>
              <a:t>Le matériel et les habits de </a:t>
            </a:r>
            <a:r>
              <a:rPr lang="fr-FR" dirty="0" err="1"/>
              <a:t>quidditch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7F090B6-3702-7726-6F25-4C6A67F3D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23" y="1103526"/>
            <a:ext cx="4257862" cy="567715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F842E0-24DF-84B5-D054-05B273748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84" y="1103526"/>
            <a:ext cx="4427070" cy="29513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2450AC-259C-07E7-52E7-8379E42B6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85" y="3906621"/>
            <a:ext cx="4427069" cy="295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2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BF1BCE-AAED-ACAE-FAC3-BC8A76775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2241"/>
            <a:ext cx="7009072" cy="3645168"/>
          </a:xfrm>
        </p:spPr>
        <p:txBody>
          <a:bodyPr/>
          <a:lstStyle/>
          <a:p>
            <a:pPr algn="ctr"/>
            <a:r>
              <a:rPr lang="fr-FR" dirty="0"/>
              <a:t>Les perruques des personnages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3CFAEE2-F412-D464-506A-3372F48A4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97" y="0"/>
            <a:ext cx="5149303" cy="6865738"/>
          </a:xfrm>
        </p:spPr>
      </p:pic>
    </p:spTree>
    <p:extLst>
      <p:ext uri="{BB962C8B-B14F-4D97-AF65-F5344CB8AC3E}">
        <p14:creationId xmlns:p14="http://schemas.microsoft.com/office/powerpoint/2010/main" val="89995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DD51D1-57D9-B37D-7314-73182FCF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326352"/>
            <a:ext cx="4597400" cy="6022975"/>
          </a:xfrm>
        </p:spPr>
        <p:txBody>
          <a:bodyPr>
            <a:normAutofit/>
          </a:bodyPr>
          <a:lstStyle/>
          <a:p>
            <a:r>
              <a:rPr lang="fr-FR" dirty="0"/>
              <a:t>- </a:t>
            </a:r>
            <a:r>
              <a:rPr lang="fr-FR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Grand Bretagne</a:t>
            </a:r>
            <a:r>
              <a:rPr lang="fr-FR" sz="2800" dirty="0">
                <a:latin typeface="+mn-lt"/>
              </a:rPr>
              <a:t>, comprend L’Angleterre, L’Ecosse et le Pays de Galles.</a:t>
            </a:r>
            <a:br>
              <a:rPr lang="fr-FR" sz="2800" dirty="0">
                <a:latin typeface="+mn-lt"/>
              </a:rPr>
            </a:b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- </a:t>
            </a:r>
            <a:r>
              <a:rPr lang="fr-FR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 Royaume Uni </a:t>
            </a:r>
            <a:br>
              <a:rPr lang="fr-FR" sz="2800" dirty="0">
                <a:latin typeface="+mn-lt"/>
              </a:rPr>
            </a:br>
            <a:r>
              <a:rPr lang="fr-FR" sz="2800" i="0" dirty="0">
                <a:solidFill>
                  <a:srgbClr val="202124"/>
                </a:solidFill>
                <a:effectLst/>
                <a:latin typeface="+mn-lt"/>
              </a:rPr>
              <a:t>est un État qui comprend l'Angleterre, l'Écosse, le pays de Galles (soit la Grande-Bretagne) et l'Irlande du Nord.</a:t>
            </a:r>
            <a:endParaRPr lang="fr-FR" sz="2800" dirty="0">
              <a:latin typeface="+mn-lt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4692733-1985-9368-91A9-FE1E951A7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6399" y="33294"/>
            <a:ext cx="4985465" cy="682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0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9E06DC-44D6-2C1F-E7B7-2DD8C6B1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911" y="-158305"/>
            <a:ext cx="10515600" cy="1367953"/>
          </a:xfrm>
        </p:spPr>
        <p:txBody>
          <a:bodyPr/>
          <a:lstStyle/>
          <a:p>
            <a:r>
              <a:rPr lang="fr-FR" dirty="0"/>
              <a:t>La salle commune de Gryffondor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6EB474C-48E1-1BA7-7055-8971677EF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74" y="876589"/>
            <a:ext cx="7975214" cy="5981411"/>
          </a:xfrm>
        </p:spPr>
      </p:pic>
    </p:spTree>
    <p:extLst>
      <p:ext uri="{BB962C8B-B14F-4D97-AF65-F5344CB8AC3E}">
        <p14:creationId xmlns:p14="http://schemas.microsoft.com/office/powerpoint/2010/main" val="41259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D0EFC1-5426-21DA-7D09-F80060DC2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835" y="-107214"/>
            <a:ext cx="10515600" cy="1325563"/>
          </a:xfrm>
        </p:spPr>
        <p:txBody>
          <a:bodyPr/>
          <a:lstStyle/>
          <a:p>
            <a:r>
              <a:rPr lang="fr-FR" dirty="0"/>
              <a:t>Le bureau de Dumbledore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16582F53-E79C-FDEB-27E6-80E589C33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35" y="866833"/>
            <a:ext cx="4493375" cy="5991167"/>
          </a:xfrm>
        </p:spPr>
      </p:pic>
    </p:spTree>
    <p:extLst>
      <p:ext uri="{BB962C8B-B14F-4D97-AF65-F5344CB8AC3E}">
        <p14:creationId xmlns:p14="http://schemas.microsoft.com/office/powerpoint/2010/main" val="33935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9BC562-0356-8965-BEFF-F093A2518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896" y="-95103"/>
            <a:ext cx="10515600" cy="1325563"/>
          </a:xfrm>
        </p:spPr>
        <p:txBody>
          <a:bodyPr/>
          <a:lstStyle/>
          <a:p>
            <a:r>
              <a:rPr lang="fr-FR" dirty="0"/>
              <a:t>L’escalier qui bouge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FE4D6FA-D2F0-4C89-AEF6-05D17F6BA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80" y="899114"/>
            <a:ext cx="7945181" cy="5958886"/>
          </a:xfrm>
        </p:spPr>
      </p:pic>
    </p:spTree>
    <p:extLst>
      <p:ext uri="{BB962C8B-B14F-4D97-AF65-F5344CB8AC3E}">
        <p14:creationId xmlns:p14="http://schemas.microsoft.com/office/powerpoint/2010/main" val="149194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C2D56D-A9D3-BC32-4F34-0DB5C8546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092" y="18255"/>
            <a:ext cx="10515600" cy="1325563"/>
          </a:xfrm>
        </p:spPr>
        <p:txBody>
          <a:bodyPr/>
          <a:lstStyle/>
          <a:p>
            <a:r>
              <a:rPr lang="fr-FR" dirty="0"/>
              <a:t>Quelques personnages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13F4C2F-240C-8F02-9F1B-16DC88CEE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50" y="1092894"/>
            <a:ext cx="7662468" cy="5746851"/>
          </a:xfrm>
        </p:spPr>
      </p:pic>
    </p:spTree>
    <p:extLst>
      <p:ext uri="{BB962C8B-B14F-4D97-AF65-F5344CB8AC3E}">
        <p14:creationId xmlns:p14="http://schemas.microsoft.com/office/powerpoint/2010/main" val="132448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58D22-DD4C-EC77-EC64-9223D72BE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20" y="0"/>
            <a:ext cx="10515600" cy="1325563"/>
          </a:xfrm>
        </p:spPr>
        <p:txBody>
          <a:bodyPr/>
          <a:lstStyle/>
          <a:p>
            <a:r>
              <a:rPr lang="fr-FR" dirty="0"/>
              <a:t>Le Poudlard express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A043C54-FE5F-426D-5D21-E356A3230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93" y="1129190"/>
            <a:ext cx="7638413" cy="5728810"/>
          </a:xfrm>
        </p:spPr>
      </p:pic>
    </p:spTree>
    <p:extLst>
      <p:ext uri="{BB962C8B-B14F-4D97-AF65-F5344CB8AC3E}">
        <p14:creationId xmlns:p14="http://schemas.microsoft.com/office/powerpoint/2010/main" val="18225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95E89-917E-475E-8580-E77F26997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393" y="-95103"/>
            <a:ext cx="10515600" cy="1325563"/>
          </a:xfrm>
        </p:spPr>
        <p:txBody>
          <a:bodyPr/>
          <a:lstStyle/>
          <a:p>
            <a:r>
              <a:rPr lang="fr-FR" dirty="0"/>
              <a:t>Le château de Poudlard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EEDDFFE-2B82-F254-9BA4-E99D2C474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65" y="1025062"/>
            <a:ext cx="4357277" cy="580970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53D804-6673-5FBF-D5E2-7E44ACC8E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18" y="1019253"/>
            <a:ext cx="4365991" cy="582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08C97B-75F9-C949-F015-F2F0DCABB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06" y="128956"/>
            <a:ext cx="6731337" cy="1325563"/>
          </a:xfrm>
        </p:spPr>
        <p:txBody>
          <a:bodyPr>
            <a:normAutofit/>
          </a:bodyPr>
          <a:lstStyle/>
          <a:p>
            <a:pPr algn="ctr"/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8575696-1217-3C81-2AD2-E3E6D0F8C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04" y="125021"/>
            <a:ext cx="5049735" cy="6732980"/>
          </a:xfr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9D89FF2D-4DD9-62EF-702E-CEBCC364EC55}"/>
              </a:ext>
            </a:extLst>
          </p:cNvPr>
          <p:cNvSpPr/>
          <p:nvPr/>
        </p:nvSpPr>
        <p:spPr>
          <a:xfrm>
            <a:off x="7999486" y="107142"/>
            <a:ext cx="4081494" cy="2694754"/>
          </a:xfrm>
          <a:prstGeom prst="wedgeEllipseCallout">
            <a:avLst>
              <a:gd name="adj1" fmla="val -121643"/>
              <a:gd name="adj2" fmla="val 284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J’espère que ça vous a plu !</a:t>
            </a:r>
          </a:p>
          <a:p>
            <a:pPr algn="ctr"/>
            <a:br>
              <a:rPr lang="fr-FR" sz="3200" dirty="0"/>
            </a:br>
            <a:r>
              <a:rPr lang="fr-FR" sz="3200" dirty="0"/>
              <a:t>Belle journée !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109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B1F234-966E-DA4E-D9E1-5CBE2748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454" y="153178"/>
            <a:ext cx="10515600" cy="1325563"/>
          </a:xfrm>
        </p:spPr>
        <p:txBody>
          <a:bodyPr/>
          <a:lstStyle/>
          <a:p>
            <a:r>
              <a:rPr lang="fr-FR" dirty="0"/>
              <a:t>Arrivée à Londres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D58B9E-767D-19B1-79FA-650864A99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J’ai pris le TGV Strasbourg-Paris, gare de l’Est</a:t>
            </a:r>
          </a:p>
          <a:p>
            <a:r>
              <a:rPr lang="fr-FR" dirty="0"/>
              <a:t>Puis j’ai pris l’Eurostar de la gare du Nord à Paris direction la gare de Saint Pancras à Londres</a:t>
            </a:r>
          </a:p>
          <a:p>
            <a:r>
              <a:rPr lang="fr-FR" dirty="0"/>
              <a:t>La construction du tunnel sous la Manche s’est déroulé entre 1987 et 1993</a:t>
            </a:r>
          </a:p>
          <a:p>
            <a:r>
              <a:rPr lang="fr-FR" dirty="0"/>
              <a:t>Ce tunnel a été creusé sous le niveau de l’eau</a:t>
            </a:r>
          </a:p>
        </p:txBody>
      </p:sp>
      <p:pic>
        <p:nvPicPr>
          <p:cNvPr id="1026" name="Picture 2" descr="Eurostar Train “Business Premier” from Paris to London - YouTube">
            <a:extLst>
              <a:ext uri="{FF2B5EF4-FFF2-40B4-BE49-F238E27FC236}">
                <a16:creationId xmlns:a16="http://schemas.microsoft.com/office/drawing/2014/main" id="{F9A7D470-A685-B4B9-0C88-0CD19168F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930" y="4465648"/>
            <a:ext cx="4253070" cy="239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31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0EFD4-343E-F635-0C68-4164BE422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Mes coups de cœur à Londres</a:t>
            </a:r>
            <a:br>
              <a:rPr lang="fr-FR" dirty="0"/>
            </a:br>
            <a:r>
              <a:rPr lang="fr-FR" dirty="0"/>
              <a:t>LONDON EYE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D2561-01BC-5B45-B123-AC2FF016D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London Eye signifie les yeux de Londres,</a:t>
            </a:r>
          </a:p>
          <a:p>
            <a:r>
              <a:rPr lang="fr-FR" dirty="0"/>
              <a:t>C’est une grande roue haute de 135 mètres présente depuis 2000</a:t>
            </a:r>
          </a:p>
          <a:p>
            <a:r>
              <a:rPr lang="fr-FR" dirty="0"/>
              <a:t>Elle est spectaculaire au bord de la Tamise</a:t>
            </a:r>
          </a:p>
          <a:p>
            <a:r>
              <a:rPr lang="fr-FR" dirty="0"/>
              <a:t>Pendant 30 minutes j’ai eu la chance de m’installer dans l’une des 32 nacelles fermées et quand j’étais au sommet j’avais une vue exceptionnelle sur tout Londres</a:t>
            </a:r>
          </a:p>
          <a:p>
            <a:r>
              <a:rPr lang="fr-FR" dirty="0"/>
              <a:t>J’ai adoré le soir car il y avait de magnifiques lumières grâce aux ballons lumineux qui étaient vendus devant le London Eye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14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6D8CB-3E4B-9A80-6D65-B33CA279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382" y="280347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Mes coups de cœur à Londres</a:t>
            </a:r>
            <a:br>
              <a:rPr lang="fr-FR" dirty="0"/>
            </a:br>
            <a:r>
              <a:rPr lang="fr-FR" dirty="0"/>
              <a:t>LONDON EYE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3C4D5BF-D7D7-BD9E-1A9B-B3AB32927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3" y="1690688"/>
            <a:ext cx="6195484" cy="464661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0B79DF-E1A4-B1DD-AE6A-85D2553BE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82" y="1690688"/>
            <a:ext cx="5623984" cy="46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61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D1738E-D85F-C94D-3E2E-B1BCE7628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96D3614-76CB-4661-A4AD-0C6482FAF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576" y="884379"/>
            <a:ext cx="6785655" cy="508924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8DE278-E3D9-9620-1D07-2E7480A8B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" y="7456"/>
            <a:ext cx="5137908" cy="685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48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162391-45A4-B3BF-8D72-458F91A5A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003" y="80565"/>
            <a:ext cx="6071273" cy="1325563"/>
          </a:xfrm>
        </p:spPr>
        <p:txBody>
          <a:bodyPr/>
          <a:lstStyle/>
          <a:p>
            <a:r>
              <a:rPr lang="fr-FR" dirty="0"/>
              <a:t>Les Symboles de Londres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C7703A-70BC-483C-085A-0FA8CC3FD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22" y="1165562"/>
            <a:ext cx="10515600" cy="4351338"/>
          </a:xfrm>
        </p:spPr>
        <p:txBody>
          <a:bodyPr/>
          <a:lstStyle/>
          <a:p>
            <a:r>
              <a:rPr lang="fr-FR" dirty="0"/>
              <a:t>La cabine téléphonique est un mobilier urbain caractéristique de Londres et du Royaume Uni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12DB7B-CBAF-5876-1146-FC060C791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31" y="2069584"/>
            <a:ext cx="3591312" cy="478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8263</TotalTime>
  <Words>713</Words>
  <Application>Microsoft Office PowerPoint</Application>
  <PresentationFormat>Grand écran</PresentationFormat>
  <Paragraphs>75</Paragraphs>
  <Slides>46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Thème Office</vt:lpstr>
      <vt:lpstr>Présentation PowerPoint</vt:lpstr>
      <vt:lpstr>Londres !</vt:lpstr>
      <vt:lpstr>La Capitale</vt:lpstr>
      <vt:lpstr>- La Grand Bretagne, comprend L’Angleterre, L’Ecosse et le Pays de Galles.  - Le Royaume Uni  est un État qui comprend l'Angleterre, l'Écosse, le pays de Galles (soit la Grande-Bretagne) et l'Irlande du Nord.</vt:lpstr>
      <vt:lpstr>Arrivée à Londres</vt:lpstr>
      <vt:lpstr>Mes coups de cœur à Londres LONDON EYE</vt:lpstr>
      <vt:lpstr>Mes coups de cœur à Londres LONDON EYE</vt:lpstr>
      <vt:lpstr>Présentation PowerPoint</vt:lpstr>
      <vt:lpstr>Les Symboles de Londres</vt:lpstr>
      <vt:lpstr>Mes coups de cœur à Londres</vt:lpstr>
      <vt:lpstr>Le petit-déjeuner, tout un programme !</vt:lpstr>
      <vt:lpstr>Le Fish and chips et les pubs Londoniens</vt:lpstr>
      <vt:lpstr>Mes coups de cœur à Londres</vt:lpstr>
      <vt:lpstr>Présentation PowerPoint</vt:lpstr>
      <vt:lpstr>Mes coups de cœur à Londres</vt:lpstr>
      <vt:lpstr>Big Ben</vt:lpstr>
      <vt:lpstr>Abbaye de Westminster</vt:lpstr>
      <vt:lpstr>Cathédrale Saint-Paul </vt:lpstr>
      <vt:lpstr>Mes coups de cœur à Londres Tower Bridge C’est un pont basculant qui permet le passage de la Tamise aux véhicules.</vt:lpstr>
      <vt:lpstr>Présentation PowerPoint</vt:lpstr>
      <vt:lpstr>Mes coups de cœur à Londres La Tour de Londres</vt:lpstr>
      <vt:lpstr>Présentation PowerPoint</vt:lpstr>
      <vt:lpstr>Buckingham Palace  et ses gardes</vt:lpstr>
      <vt:lpstr>Buckingham Palace</vt:lpstr>
      <vt:lpstr>The Beatles sur Abbey Road and « the new beatles » !</vt:lpstr>
      <vt:lpstr>La Gare de Paddington </vt:lpstr>
      <vt:lpstr>Le quai 9 ¾ à la gare de King’sCross</vt:lpstr>
      <vt:lpstr>Si vous voyez cette personne, appelez le ministère de la magie !</vt:lpstr>
      <vt:lpstr>Et c’est parti pour un tour en balai magique</vt:lpstr>
      <vt:lpstr>Présentation PowerPoint</vt:lpstr>
      <vt:lpstr>Les Studios Warner Bros Harry Potter</vt:lpstr>
      <vt:lpstr>La famille Dursley et leur maison</vt:lpstr>
      <vt:lpstr>Présentation PowerPoint</vt:lpstr>
      <vt:lpstr>La maison des Weasley</vt:lpstr>
      <vt:lpstr>La grande salle</vt:lpstr>
      <vt:lpstr>Les costumes des élèves de chaque maison</vt:lpstr>
      <vt:lpstr>  Le pupitre de Dumbledore</vt:lpstr>
      <vt:lpstr>Le matériel et les habits de quidditch</vt:lpstr>
      <vt:lpstr>Les perruques des personnages</vt:lpstr>
      <vt:lpstr>La salle commune de Gryffondor</vt:lpstr>
      <vt:lpstr>Le bureau de Dumbledore</vt:lpstr>
      <vt:lpstr>L’escalier qui bouge</vt:lpstr>
      <vt:lpstr>Quelques personnages</vt:lpstr>
      <vt:lpstr>Le Poudlard express</vt:lpstr>
      <vt:lpstr>Le château de Poudlard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Marie-Noelle</cp:lastModifiedBy>
  <cp:revision>90</cp:revision>
  <dcterms:created xsi:type="dcterms:W3CDTF">2022-11-11T13:08:50Z</dcterms:created>
  <dcterms:modified xsi:type="dcterms:W3CDTF">2022-11-19T18:36:45Z</dcterms:modified>
</cp:coreProperties>
</file>