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58" r:id="rId4"/>
    <p:sldId id="265" r:id="rId5"/>
    <p:sldId id="260" r:id="rId6"/>
    <p:sldId id="261" r:id="rId7"/>
    <p:sldId id="268" r:id="rId8"/>
    <p:sldId id="262" r:id="rId9"/>
    <p:sldId id="267" r:id="rId10"/>
    <p:sldId id="263" r:id="rId11"/>
    <p:sldId id="264" r:id="rId12"/>
    <p:sldId id="266" r:id="rId13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66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045" autoAdjust="0"/>
    <p:restoredTop sz="94674"/>
  </p:normalViewPr>
  <p:slideViewPr>
    <p:cSldViewPr snapToGrid="0" snapToObjects="1">
      <p:cViewPr varScale="1">
        <p:scale>
          <a:sx n="124" d="100"/>
          <a:sy n="124" d="100"/>
        </p:scale>
        <p:origin x="912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BEC14B-1EBF-D44A-85B4-8CF281A62E28}" type="datetimeFigureOut">
              <a:rPr lang="fr-FR" smtClean="0"/>
              <a:t>18/02/2024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01EDF2-882A-C247-B2B8-AFF70A51F4D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480710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01EDF2-882A-C247-B2B8-AFF70A51F4D4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205414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E80D83C-11B9-7F41-A78A-E0FAEEB71A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4569DE8A-F7B1-7847-8F9E-ECBA046001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D3EB933-25A0-5743-9B4A-5F648C20C3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1B57B-335C-3E47-97E3-D8911D32BE80}" type="datetimeFigureOut">
              <a:rPr lang="fr-FR" smtClean="0"/>
              <a:t>18/02/2024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9788AE9-9950-6D4F-A63F-A6E9437B3F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7E40522-0EF1-3441-BFE5-BA8D8443D9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23EF1-1074-5746-A786-BBE887B1C72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416324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51013B4-9E01-5243-8686-2C64641D82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B7DDC01A-729B-974B-83BC-1D05D3CCB1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9B3C566-EB8E-4144-A192-0C5EE4287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1B57B-335C-3E47-97E3-D8911D32BE80}" type="datetimeFigureOut">
              <a:rPr lang="fr-FR" smtClean="0"/>
              <a:t>18/02/2024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38FC0D3-1592-8B4A-A3AF-2DA764DBCA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BAAA224-C8D3-BF41-8807-B1378F1B31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23EF1-1074-5746-A786-BBE887B1C72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371731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752B7D99-E6A6-1249-993B-C9247B1EADF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2B3DC65D-5D76-EC45-B179-367450EA26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6FDBBD0-A20A-C345-9533-14EC6E1225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1B57B-335C-3E47-97E3-D8911D32BE80}" type="datetimeFigureOut">
              <a:rPr lang="fr-FR" smtClean="0"/>
              <a:t>18/02/2024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A319A07-BA0C-504E-B9AC-195C520DE8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50206FA-DC3F-2C4B-84D1-1594359255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23EF1-1074-5746-A786-BBE887B1C72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834955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6CB6C87-F30F-3E47-AEAB-1A58FD7110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2135572-43D9-D34A-A9D3-239ABA7AB7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6391A00-72DE-2847-95FF-D274DC6390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1B57B-335C-3E47-97E3-D8911D32BE80}" type="datetimeFigureOut">
              <a:rPr lang="fr-FR" smtClean="0"/>
              <a:t>18/02/2024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17AB164-5199-2D49-BFD0-3955513ED7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46CBE47-67C5-1543-9FD4-5938AFD1C2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23EF1-1074-5746-A786-BBE887B1C72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492464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818DCA6-1CBE-CC4D-9D00-17443416C3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E260F21-35C8-E94B-87C7-08EFE7FC81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9441E72-461F-5341-8D8F-6272C78663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1B57B-335C-3E47-97E3-D8911D32BE80}" type="datetimeFigureOut">
              <a:rPr lang="fr-FR" smtClean="0"/>
              <a:t>18/02/2024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0B735CA-05F4-1A45-8CAC-91B141A0EB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7056AC4-EFF9-FC4C-8CDE-AA2089AB09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23EF1-1074-5746-A786-BBE887B1C72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647534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FFD8A60-D1E8-0E49-AF2F-EAA4486589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F61B823-6DDC-C741-B9AE-DF4D4D223D7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A0BF43A1-87B8-B449-B3C1-E3B564B567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473DD6A9-CEEF-6B4D-A6DD-1AE267144A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1B57B-335C-3E47-97E3-D8911D32BE80}" type="datetimeFigureOut">
              <a:rPr lang="fr-FR" smtClean="0"/>
              <a:t>18/02/2024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6BEF1CC1-9D56-2944-89F4-C29BEE7BBE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86055F2-4A70-9D44-8B9E-56B2E7FD7D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23EF1-1074-5746-A786-BBE887B1C72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924732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0ED1870-E73A-4542-8199-E116D60077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1FFCBC6-37B3-2C43-8DD0-5A0CEDEA15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CB272BF6-B33A-0F49-9F29-D217824A45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7653122E-D248-A042-B346-50C320AB76E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AD249893-374F-8042-973D-1CA9BB5B0C0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4A92A09D-0025-6247-8C65-42F9237EEE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1B57B-335C-3E47-97E3-D8911D32BE80}" type="datetimeFigureOut">
              <a:rPr lang="fr-FR" smtClean="0"/>
              <a:t>18/02/2024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59B06A64-8116-D547-8454-EEF7A54B4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48B565AD-91E4-CE4D-A300-781E5387CA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23EF1-1074-5746-A786-BBE887B1C72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760588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2CC2798-C21D-B14D-8805-0A710BA4A2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123DCBC-958B-D749-84CB-92A56C047F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1B57B-335C-3E47-97E3-D8911D32BE80}" type="datetimeFigureOut">
              <a:rPr lang="fr-FR" smtClean="0"/>
              <a:t>18/02/2024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632DBCCE-25E3-D94B-BDB2-4791ECDD9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A31AED27-00DC-1F4E-8D32-4BDF9F0515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23EF1-1074-5746-A786-BBE887B1C72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582233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F9D67647-2E06-E849-817C-3E40FFA81E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1B57B-335C-3E47-97E3-D8911D32BE80}" type="datetimeFigureOut">
              <a:rPr lang="fr-FR" smtClean="0"/>
              <a:t>18/02/2024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342D4B13-F660-6E44-9903-34B1D18FA7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FFD70C0-8FCC-074E-B10A-1AD33850AC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23EF1-1074-5746-A786-BBE887B1C72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417233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A436F1B-1886-064E-8913-2138F070EE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C2754C7-C39A-7D48-B28E-B8D294AE13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3D8C2C5C-A5BF-2943-B560-BB5CF3A364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3A3925C8-16B4-F843-80D2-BD649CE0F1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1B57B-335C-3E47-97E3-D8911D32BE80}" type="datetimeFigureOut">
              <a:rPr lang="fr-FR" smtClean="0"/>
              <a:t>18/02/2024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0F8A61E3-A0C2-2A4F-8ABF-832E10D11B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19430287-2DBA-4245-83F6-2E101F01E8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23EF1-1074-5746-A786-BBE887B1C72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676065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B14988D-845B-D64E-8017-0F02244BDE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42D6E9A3-3479-0942-ACAD-FFEDD0E3B3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3D0F981C-4A98-2F4C-B30B-6E29185527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55CBFBBD-F82C-1F4B-A29F-7AB1D731C4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1B57B-335C-3E47-97E3-D8911D32BE80}" type="datetimeFigureOut">
              <a:rPr lang="fr-FR" smtClean="0"/>
              <a:t>18/02/2024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0022CBC-2878-2843-A381-43F0939008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388D5E90-8E36-6E4C-9CCA-6D98ECB47A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23EF1-1074-5746-A786-BBE887B1C72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980649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815C9C52-1012-3749-A0A5-8F35DF2363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255E367-DE25-EA4A-A07E-D89B84DB2F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F565B38-2749-3643-AC10-E78BF295F6B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51B57B-335C-3E47-97E3-D8911D32BE80}" type="datetimeFigureOut">
              <a:rPr lang="fr-FR" smtClean="0"/>
              <a:t>18/02/2024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01C63C9-CA4F-D54F-A6A2-20E727E7E5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A009689-7413-D243-8F37-CB40EC198B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A23EF1-1074-5746-A786-BBE887B1C72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059726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hyperlink" Target="http://img.over-blog-kiwi.com/1/55/96/24/20150419/ob_4206fc_reunion.tif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file:////var/folders/gc/rczfsbkn4qz47_wbd0llnqvr0000gs/T/com.microsoft.Word/WebArchiveCopyPasteTempFiles/24425251.jpg" TargetMode="External"/><Relationship Id="rId7" Type="http://schemas.openxmlformats.org/officeDocument/2006/relationships/image" Target="file:////var/folders/gc/rczfsbkn4qz47_wbd0llnqvr0000gs/T/com.microsoft.Word/WebArchiveCopyPasteTempFiles/2Q==" TargetMode="Externa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11" Type="http://schemas.openxmlformats.org/officeDocument/2006/relationships/image" Target="../media/image10.tiff"/><Relationship Id="rId5" Type="http://schemas.openxmlformats.org/officeDocument/2006/relationships/image" Target="file:////var/folders/gc/rczfsbkn4qz47_wbd0llnqvr0000gs/T/com.microsoft.Word/WebArchiveCopyPasteTempFiles/9k=" TargetMode="External"/><Relationship Id="rId10" Type="http://schemas.openxmlformats.org/officeDocument/2006/relationships/image" Target="../media/image9.jpeg"/><Relationship Id="rId4" Type="http://schemas.openxmlformats.org/officeDocument/2006/relationships/image" Target="../media/image6.jpeg"/><Relationship Id="rId9" Type="http://schemas.openxmlformats.org/officeDocument/2006/relationships/image" Target="file:////var/folders/gc/rczfsbkn4qz47_wbd0llnqvr0000gs/T/com.microsoft.Word/WebArchiveCopyPasteTempFiles/images%3fq=tbnANd9GcQabWfQ1pmp_IN8dxALzBhR6AI3Vdkhh21wIg&amp;usqp=CAU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file:////var/folders/gc/rczfsbkn4qz47_wbd0llnqvr0000gs/T/com.microsoft.Word/WebArchiveCopyPasteTempFiles/images%3fq=tbnANd9GcQLLdTyete9jXDZOKK7Akjfv12LKpmsbDbSAg&amp;usqp=CAU" TargetMode="Externa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file:////var/folders/gc/rczfsbkn4qz47_wbd0llnqvr0000gs/T/com.microsoft.Word/WebArchiveCopyPasteTempFiles/2Q==" TargetMode="Externa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file:////var/folders/gc/rczfsbkn4qz47_wbd0llnqvr0000gs/T/com.microsoft.Word/WebArchiveCopyPasteTempFiles/9k=" TargetMode="External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1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file:////var/folders/gc/rczfsbkn4qz47_wbd0llnqvr0000gs/T/com.microsoft.Word/WebArchiveCopyPasteTempFiles/images%3fq=tbnANd9GcTxtrAyuuLkPxwWt_JW2R4NHpiWptcwcQ9rtw&amp;usqp=CAU" TargetMode="External"/><Relationship Id="rId5" Type="http://schemas.openxmlformats.org/officeDocument/2006/relationships/image" Target="../media/image20.jpeg"/><Relationship Id="rId4" Type="http://schemas.openxmlformats.org/officeDocument/2006/relationships/image" Target="file:////var/folders/gc/rczfsbkn4qz47_wbd0llnqvr0000gs/T/com.microsoft.Word/WebArchiveCopyPasteTempFiles/2Q==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E91DC736-0EF8-4F87-9146-EBF1D2EE4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26987DE1-9C8D-B545-AA8C-48D83D829D8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304" r="9089" b="3252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97CD68E-23E3-4007-8847-CD0944C4F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37485211-9560-3742-A5A3-04A043FB96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7981" y="1122363"/>
            <a:ext cx="4023360" cy="3204134"/>
          </a:xfrm>
        </p:spPr>
        <p:txBody>
          <a:bodyPr anchor="b">
            <a:normAutofit/>
          </a:bodyPr>
          <a:lstStyle/>
          <a:p>
            <a:pPr algn="l"/>
            <a:r>
              <a:rPr lang="fr-FR" sz="4800" dirty="0">
                <a:latin typeface="Algerian" panose="04020705040A02060702" pitchFamily="82" charset="0"/>
              </a:rPr>
              <a:t>La Réunion</a:t>
            </a:r>
            <a:br>
              <a:rPr lang="fr-FR" sz="4800" dirty="0">
                <a:latin typeface="Algerian" panose="04020705040A02060702" pitchFamily="82" charset="0"/>
              </a:rPr>
            </a:br>
            <a:r>
              <a:rPr lang="fr-FR" sz="4800" dirty="0">
                <a:latin typeface="Algerian" panose="04020705040A02060702" pitchFamily="82" charset="0"/>
              </a:rPr>
              <a:t>« l’île intense !»</a:t>
            </a:r>
            <a:br>
              <a:rPr lang="fr-FR" sz="4800" dirty="0"/>
            </a:br>
            <a:endParaRPr lang="fr-FR" sz="4800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272BB903-1F88-D549-AF7A-A5F023FE05E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7980" y="4872922"/>
            <a:ext cx="4023359" cy="1208141"/>
          </a:xfrm>
        </p:spPr>
        <p:txBody>
          <a:bodyPr>
            <a:normAutofit/>
          </a:bodyPr>
          <a:lstStyle/>
          <a:p>
            <a:pPr algn="l"/>
            <a:r>
              <a:rPr lang="fr-FR" sz="2000" dirty="0"/>
              <a:t>Côme JEANTROUX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0930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ECC07320-C2CA-4E29-8481-9D9E143C77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 3" descr="Une image contenant nature, ciel, nuage, géologie&#10;&#10;Description générée automatiquement">
            <a:extLst>
              <a:ext uri="{FF2B5EF4-FFF2-40B4-BE49-F238E27FC236}">
                <a16:creationId xmlns:a16="http://schemas.microsoft.com/office/drawing/2014/main" id="{47EB6AF8-9737-1A4E-8F3B-A4740CA67A6A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36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178FB36B-5BFE-42CA-BC60-1115E0D95E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ED05A2DE-DA4C-2845-B5FC-F7E8F09ABC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65305" y="731415"/>
            <a:ext cx="4253549" cy="1018507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200" b="1" dirty="0"/>
              <a:t>III. </a:t>
            </a:r>
            <a:r>
              <a:rPr lang="en-US" sz="5200" b="1" dirty="0" err="1"/>
              <a:t>Volcanisme</a:t>
            </a:r>
            <a:r>
              <a:rPr lang="en-US" sz="5200" b="1" dirty="0"/>
              <a:t>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6044492-10AA-B542-9674-C8A9A61C99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76065" y="3153023"/>
            <a:ext cx="3445766" cy="1485319"/>
          </a:xfrm>
          <a:noFill/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2400" dirty="0"/>
              <a:t>Piton de la </a:t>
            </a:r>
            <a:r>
              <a:rPr lang="en-US" sz="2400" dirty="0" err="1"/>
              <a:t>Fournaise</a:t>
            </a:r>
            <a:r>
              <a:rPr lang="en-US" sz="2400" dirty="0"/>
              <a:t> (2632m)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A6DB1BF2-A99A-B2E9-8DF6-1A9401E322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84101" y="4383215"/>
            <a:ext cx="3176336" cy="2117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687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9228552E-C8B1-4A80-8448-0787CE0FC7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 3" descr="Une image contenant nature, eau, aérien, ciel&#10;&#10;Description générée automatiquement">
            <a:extLst>
              <a:ext uri="{FF2B5EF4-FFF2-40B4-BE49-F238E27FC236}">
                <a16:creationId xmlns:a16="http://schemas.microsoft.com/office/drawing/2014/main" id="{4EB1473C-0FED-64A2-FAE8-9801D0ECF1E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t="15799" b="1581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6AB33B53-7524-814E-8DD9-DB0A6BADD2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fr-FR" b="1" dirty="0">
                <a:solidFill>
                  <a:srgbClr val="FFFFFF"/>
                </a:solidFill>
              </a:rPr>
              <a:t>QUIZ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985996B-D2BF-E849-B1BB-B1B4ADDF5E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5032365"/>
          </a:xfrm>
        </p:spPr>
        <p:txBody>
          <a:bodyPr>
            <a:normAutofit/>
          </a:bodyPr>
          <a:lstStyle/>
          <a:p>
            <a:r>
              <a:rPr lang="fr-FR" sz="2000" dirty="0">
                <a:solidFill>
                  <a:srgbClr val="FFFFFF"/>
                </a:solidFill>
              </a:rPr>
              <a:t>Quel célèbre volcan entre en éruption tous les neuf mois ?</a:t>
            </a:r>
          </a:p>
          <a:p>
            <a:r>
              <a:rPr lang="fr-FR" sz="2000" dirty="0">
                <a:solidFill>
                  <a:srgbClr val="FFFFFF"/>
                </a:solidFill>
              </a:rPr>
              <a:t>A. le col de la Fournaise</a:t>
            </a:r>
          </a:p>
          <a:p>
            <a:r>
              <a:rPr lang="fr-FR" sz="2000" dirty="0">
                <a:solidFill>
                  <a:srgbClr val="FFFFFF"/>
                </a:solidFill>
              </a:rPr>
              <a:t>B. le piton des Neiges</a:t>
            </a:r>
          </a:p>
          <a:p>
            <a:r>
              <a:rPr lang="fr-FR" sz="2000" dirty="0">
                <a:solidFill>
                  <a:srgbClr val="FFFFFF"/>
                </a:solidFill>
              </a:rPr>
              <a:t>C. le piton de la Fournaise</a:t>
            </a:r>
          </a:p>
          <a:p>
            <a:endParaRPr lang="fr-FR" sz="2000" dirty="0">
              <a:solidFill>
                <a:srgbClr val="FFFFFF"/>
              </a:solidFill>
            </a:endParaRPr>
          </a:p>
          <a:p>
            <a:r>
              <a:rPr lang="fr-FR" sz="2000" dirty="0">
                <a:solidFill>
                  <a:srgbClr val="FFFFFF"/>
                </a:solidFill>
              </a:rPr>
              <a:t>Vrai ou Faux ? Le goyavier est l’arbre qui produit la goyave.</a:t>
            </a:r>
          </a:p>
          <a:p>
            <a:endParaRPr lang="fr-FR" sz="2000" dirty="0">
              <a:solidFill>
                <a:srgbClr val="FFFFFF"/>
              </a:solidFill>
            </a:endParaRPr>
          </a:p>
          <a:p>
            <a:r>
              <a:rPr lang="fr-FR" sz="2000" dirty="0">
                <a:solidFill>
                  <a:srgbClr val="FFFFFF"/>
                </a:solidFill>
              </a:rPr>
              <a:t>La Réunion se trouve :</a:t>
            </a:r>
          </a:p>
          <a:p>
            <a:r>
              <a:rPr lang="fr-FR" sz="2000" dirty="0">
                <a:solidFill>
                  <a:srgbClr val="FFFFFF"/>
                </a:solidFill>
              </a:rPr>
              <a:t>A. en Asie</a:t>
            </a:r>
          </a:p>
          <a:p>
            <a:r>
              <a:rPr lang="fr-FR" sz="2000" dirty="0">
                <a:solidFill>
                  <a:srgbClr val="FFFFFF"/>
                </a:solidFill>
              </a:rPr>
              <a:t>B. en Afrique </a:t>
            </a:r>
          </a:p>
          <a:p>
            <a:r>
              <a:rPr lang="fr-FR" sz="2000" dirty="0">
                <a:solidFill>
                  <a:srgbClr val="FFFFFF"/>
                </a:solidFill>
              </a:rPr>
              <a:t>C. en Amérique du Sud</a:t>
            </a:r>
          </a:p>
        </p:txBody>
      </p:sp>
    </p:spTree>
    <p:extLst>
      <p:ext uri="{BB962C8B-B14F-4D97-AF65-F5344CB8AC3E}">
        <p14:creationId xmlns:p14="http://schemas.microsoft.com/office/powerpoint/2010/main" val="345344346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5" name="Rectangle 2054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7" name="Rectangle 2056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69" name="Rectangle 2068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70" name="Rectangle 2069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Merci pour votre attention - Happy Minion Meme Generator">
            <a:extLst>
              <a:ext uri="{FF2B5EF4-FFF2-40B4-BE49-F238E27FC236}">
                <a16:creationId xmlns:a16="http://schemas.microsoft.com/office/drawing/2014/main" id="{636A499D-8C9D-BE92-7B23-22E50F6CDC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7479" y="2601984"/>
            <a:ext cx="6140567" cy="4098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AC664102-A3C4-0B8C-67AB-75298C96C26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944"/>
          <a:stretch/>
        </p:blipFill>
        <p:spPr>
          <a:xfrm rot="16200000">
            <a:off x="6075881" y="945694"/>
            <a:ext cx="6864057" cy="4970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375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" name="!!Rectangle">
            <a:extLst>
              <a:ext uri="{FF2B5EF4-FFF2-40B4-BE49-F238E27FC236}">
                <a16:creationId xmlns:a16="http://schemas.microsoft.com/office/drawing/2014/main" id="{7C432AFE-B3D2-4BFF-BF8F-96C27AFF1A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France : Dom-Tom : Carte de la Réunion">
            <a:extLst>
              <a:ext uri="{FF2B5EF4-FFF2-40B4-BE49-F238E27FC236}">
                <a16:creationId xmlns:a16="http://schemas.microsoft.com/office/drawing/2014/main" id="{520748B1-9623-A343-0379-34AA4275DA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67" b="22368"/>
          <a:stretch/>
        </p:blipFill>
        <p:spPr bwMode="auto">
          <a:xfrm>
            <a:off x="20" y="10"/>
            <a:ext cx="12191979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35464045-4DFA-5444-AB9C-01B78376FB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9" y="941832"/>
            <a:ext cx="10506456" cy="2057400"/>
          </a:xfrm>
        </p:spPr>
        <p:txBody>
          <a:bodyPr anchor="b">
            <a:normAutofit/>
          </a:bodyPr>
          <a:lstStyle/>
          <a:p>
            <a:r>
              <a:rPr lang="fr-FR" sz="5000" b="1">
                <a:solidFill>
                  <a:schemeClr val="bg1"/>
                </a:solidFill>
              </a:rPr>
              <a:t>SOMMAIRE</a:t>
            </a:r>
          </a:p>
        </p:txBody>
      </p:sp>
      <p:sp>
        <p:nvSpPr>
          <p:cNvPr id="1033" name="Rectangle 1032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20140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35" name="Rectangle 1034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1248" y="3241202"/>
            <a:ext cx="10506456" cy="18288"/>
          </a:xfrm>
          <a:prstGeom prst="rect">
            <a:avLst/>
          </a:prstGeom>
          <a:solidFill>
            <a:schemeClr val="bg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9C10AD8-0D4F-ED42-9601-B5EB3E5D3E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1248" y="3502152"/>
            <a:ext cx="10506456" cy="2670048"/>
          </a:xfrm>
        </p:spPr>
        <p:txBody>
          <a:bodyPr>
            <a:normAutofit/>
          </a:bodyPr>
          <a:lstStyle/>
          <a:p>
            <a:pPr marL="342900" lvl="0" indent="-342900">
              <a:spcAft>
                <a:spcPts val="0"/>
              </a:spcAft>
              <a:buFont typeface="+mj-lt"/>
              <a:buAutoNum type="romanUcPeriod"/>
            </a:pPr>
            <a:r>
              <a:rPr lang="fr-FR" sz="2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Présentation</a:t>
            </a:r>
            <a:endParaRPr lang="fr-FR" sz="24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+mj-lt"/>
              <a:buAutoNum type="romanUcPeriod"/>
            </a:pPr>
            <a:r>
              <a:rPr lang="fr-FR" sz="2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Les cirques et la nature</a:t>
            </a:r>
          </a:p>
          <a:p>
            <a:pPr marL="342900" lvl="0" indent="-342900">
              <a:spcAft>
                <a:spcPts val="0"/>
              </a:spcAft>
              <a:buFont typeface="+mj-lt"/>
              <a:buAutoNum type="romanUcPeriod"/>
            </a:pPr>
            <a:r>
              <a:rPr lang="fr-FR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Volcanisme</a:t>
            </a:r>
          </a:p>
          <a:p>
            <a:endParaRPr lang="fr-FR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17230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 4" descr="Trajet pour le vol direct, 2 compagnies deservent l'ile de la reunion au depart de Paris. ">
            <a:hlinkClick r:id="rId2"/>
            <a:extLst>
              <a:ext uri="{FF2B5EF4-FFF2-40B4-BE49-F238E27FC236}">
                <a16:creationId xmlns:a16="http://schemas.microsoft.com/office/drawing/2014/main" id="{46F49C7E-A16F-D54F-B482-84AB88548FF3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02" r="5746" b="-1"/>
          <a:stretch/>
        </p:blipFill>
        <p:spPr bwMode="auto">
          <a:xfrm>
            <a:off x="2522356" y="10"/>
            <a:ext cx="9669642" cy="6857990"/>
          </a:xfrm>
          <a:prstGeom prst="rect">
            <a:avLst/>
          </a:prstGeom>
          <a:noFill/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3A756AAB-FBAD-C84C-954D-35927303CF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822189" cy="1899912"/>
          </a:xfrm>
        </p:spPr>
        <p:txBody>
          <a:bodyPr>
            <a:normAutofit/>
          </a:bodyPr>
          <a:lstStyle/>
          <a:p>
            <a:r>
              <a:rPr lang="fr-FR" sz="4000" b="1" dirty="0"/>
              <a:t>I) PRÉSENTATION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50DA772-3198-6A4C-8825-FA8241CACE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34201"/>
            <a:ext cx="3822189" cy="3742762"/>
          </a:xfrm>
        </p:spPr>
        <p:txBody>
          <a:bodyPr>
            <a:normAutofit/>
          </a:bodyPr>
          <a:lstStyle/>
          <a:p>
            <a:r>
              <a:rPr lang="fr-FR" sz="2000" dirty="0"/>
              <a:t>Île volcanique</a:t>
            </a:r>
          </a:p>
          <a:p>
            <a:r>
              <a:rPr lang="fr-FR" sz="2000" dirty="0"/>
              <a:t>9400 km de la métropole</a:t>
            </a:r>
          </a:p>
          <a:p>
            <a:r>
              <a:rPr lang="fr-FR" sz="2000" dirty="0"/>
              <a:t>868 000 habitants</a:t>
            </a:r>
          </a:p>
          <a:p>
            <a:endParaRPr lang="fr-FR" sz="2000" dirty="0"/>
          </a:p>
          <a:p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18050846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3A756AAB-FBAD-C84C-954D-35927303CF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822189" cy="1899912"/>
          </a:xfrm>
        </p:spPr>
        <p:txBody>
          <a:bodyPr>
            <a:normAutofit/>
          </a:bodyPr>
          <a:lstStyle/>
          <a:p>
            <a:r>
              <a:rPr lang="fr-FR" sz="4000" b="1" dirty="0"/>
              <a:t>I) PRÉSENTATION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50DA772-3198-6A4C-8825-FA8241CACE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34201"/>
            <a:ext cx="3822189" cy="3742762"/>
          </a:xfrm>
        </p:spPr>
        <p:txBody>
          <a:bodyPr>
            <a:normAutofit/>
          </a:bodyPr>
          <a:lstStyle/>
          <a:p>
            <a:r>
              <a:rPr lang="fr-FR" sz="2000" dirty="0"/>
              <a:t>Colonie Française : île Bourbon</a:t>
            </a:r>
          </a:p>
          <a:p>
            <a:r>
              <a:rPr lang="fr-FR" sz="2000" dirty="0"/>
              <a:t>Peuple métissé</a:t>
            </a:r>
          </a:p>
          <a:p>
            <a:r>
              <a:rPr lang="fr-FR" sz="2000" dirty="0"/>
              <a:t>Langues</a:t>
            </a:r>
          </a:p>
          <a:p>
            <a:r>
              <a:rPr lang="fr-FR" sz="2000" dirty="0"/>
              <a:t>Climat </a:t>
            </a:r>
          </a:p>
          <a:p>
            <a:endParaRPr lang="fr-FR" sz="2000" dirty="0"/>
          </a:p>
          <a:p>
            <a:endParaRPr lang="fr-FR" sz="2000" dirty="0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E652FDEB-417D-66B3-B959-9503133930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5540" y="1443789"/>
            <a:ext cx="5975283" cy="5089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27414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618F-25B7-294A-889F-B72D3DFC33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/>
              <a:t>GASTRONOMIE-BOISSONS</a:t>
            </a:r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67D28FFF-D153-4C45-A397-6A7C00A677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53400" y="1349828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endParaRPr kumimoji="0" lang="fr-FR" alt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CD21C97-0BDB-DC41-835C-17EF0058C3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79104" y="6842307"/>
            <a:ext cx="12509954" cy="4797696"/>
          </a:xfrm>
        </p:spPr>
        <p:txBody>
          <a:bodyPr/>
          <a:lstStyle/>
          <a:p>
            <a:endParaRPr lang="fr-FR" dirty="0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0DC462C6-8C7C-EE4B-BEB0-726CE19CBB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pic>
        <p:nvPicPr>
          <p:cNvPr id="1025" name="Image 3" descr="/var/folders/gc/rczfsbkn4qz47_wbd0llnqvr0000gs/T/com.microsoft.Word/WebArchiveCopyPasteTempFiles/24425251.jpg">
            <a:extLst>
              <a:ext uri="{FF2B5EF4-FFF2-40B4-BE49-F238E27FC236}">
                <a16:creationId xmlns:a16="http://schemas.microsoft.com/office/drawing/2014/main" id="{0D0CD662-2348-744D-8D54-17BF4F9359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92" y="333079"/>
            <a:ext cx="2743200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10">
            <a:extLst>
              <a:ext uri="{FF2B5EF4-FFF2-40B4-BE49-F238E27FC236}">
                <a16:creationId xmlns:a16="http://schemas.microsoft.com/office/drawing/2014/main" id="{A7CA1C68-141C-6045-82AB-B920B75D08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53400" y="338182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8" name="Rectangle 11">
            <a:extLst>
              <a:ext uri="{FF2B5EF4-FFF2-40B4-BE49-F238E27FC236}">
                <a16:creationId xmlns:a16="http://schemas.microsoft.com/office/drawing/2014/main" id="{C5EC5329-D480-154B-916F-7224658AFD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53400" y="485502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9" name="Rectangle 12">
            <a:extLst>
              <a:ext uri="{FF2B5EF4-FFF2-40B4-BE49-F238E27FC236}">
                <a16:creationId xmlns:a16="http://schemas.microsoft.com/office/drawing/2014/main" id="{E78C2C10-6F3E-5A47-AF68-90A2C79CAF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53400" y="716642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10" name="Rectangle 13">
            <a:extLst>
              <a:ext uri="{FF2B5EF4-FFF2-40B4-BE49-F238E27FC236}">
                <a16:creationId xmlns:a16="http://schemas.microsoft.com/office/drawing/2014/main" id="{FE4DF074-7D2D-2B4C-965A-D9A78762DB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53400" y="922382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11" name="Rectangle 14">
            <a:extLst>
              <a:ext uri="{FF2B5EF4-FFF2-40B4-BE49-F238E27FC236}">
                <a16:creationId xmlns:a16="http://schemas.microsoft.com/office/drawing/2014/main" id="{232D2699-9146-D949-AEAE-99D61BD50E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53400" y="1076052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12" name="Rectangle 15">
            <a:extLst>
              <a:ext uri="{FF2B5EF4-FFF2-40B4-BE49-F238E27FC236}">
                <a16:creationId xmlns:a16="http://schemas.microsoft.com/office/drawing/2014/main" id="{0E030606-C585-9043-9626-6D491B5099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53400" y="12259128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13" name="Rectangle 17">
            <a:extLst>
              <a:ext uri="{FF2B5EF4-FFF2-40B4-BE49-F238E27FC236}">
                <a16:creationId xmlns:a16="http://schemas.microsoft.com/office/drawing/2014/main" id="{4FF19309-E1F9-0A4C-8566-CC66246B03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27470" y="461270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pic>
        <p:nvPicPr>
          <p:cNvPr id="1040" name="Image 4" descr="Culture Chouchou ile Réunion">
            <a:extLst>
              <a:ext uri="{FF2B5EF4-FFF2-40B4-BE49-F238E27FC236}">
                <a16:creationId xmlns:a16="http://schemas.microsoft.com/office/drawing/2014/main" id="{C5261979-F9C8-0246-BCB9-979E7370A3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875" y="4224665"/>
            <a:ext cx="2756315" cy="1827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9">
            <a:extLst>
              <a:ext uri="{FF2B5EF4-FFF2-40B4-BE49-F238E27FC236}">
                <a16:creationId xmlns:a16="http://schemas.microsoft.com/office/drawing/2014/main" id="{CCC50760-8BE0-BA4E-A311-6A3E88AF1D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59973" y="2301309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15" name="Rectangle 21">
            <a:extLst>
              <a:ext uri="{FF2B5EF4-FFF2-40B4-BE49-F238E27FC236}">
                <a16:creationId xmlns:a16="http://schemas.microsoft.com/office/drawing/2014/main" id="{3F6A3F2F-9E27-CC46-A162-86DFA33A83AA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9087504" y="4113211"/>
            <a:ext cx="14504294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pic>
        <p:nvPicPr>
          <p:cNvPr id="1044" name="Image 8" descr="A la découverte de la vanille bleue à la Réunion">
            <a:extLst>
              <a:ext uri="{FF2B5EF4-FFF2-40B4-BE49-F238E27FC236}">
                <a16:creationId xmlns:a16="http://schemas.microsoft.com/office/drawing/2014/main" id="{399410C6-25CC-AF48-AC6B-60344DF065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r:link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3084" y="590198"/>
            <a:ext cx="1795618" cy="2130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23">
            <a:extLst>
              <a:ext uri="{FF2B5EF4-FFF2-40B4-BE49-F238E27FC236}">
                <a16:creationId xmlns:a16="http://schemas.microsoft.com/office/drawing/2014/main" id="{7DE4CFAA-F5B3-6F4E-A098-C3BEF315BE53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7963959" y="2266947"/>
            <a:ext cx="12737203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pic>
        <p:nvPicPr>
          <p:cNvPr id="1046" name="Image 15" descr="Cuisine réunionnaise - Habiter La Réunion">
            <a:extLst>
              <a:ext uri="{FF2B5EF4-FFF2-40B4-BE49-F238E27FC236}">
                <a16:creationId xmlns:a16="http://schemas.microsoft.com/office/drawing/2014/main" id="{2BE39F01-7D26-ED45-BF37-2012AA895E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r:link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7964" y="1711156"/>
            <a:ext cx="2606967" cy="158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25">
            <a:extLst>
              <a:ext uri="{FF2B5EF4-FFF2-40B4-BE49-F238E27FC236}">
                <a16:creationId xmlns:a16="http://schemas.microsoft.com/office/drawing/2014/main" id="{EE2CC869-08E1-DC44-8C19-0B4353A612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96062" y="518021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pic>
        <p:nvPicPr>
          <p:cNvPr id="1048" name="Image 16" descr="Comment choisir et déguster un rhum arrangé ?">
            <a:extLst>
              <a:ext uri="{FF2B5EF4-FFF2-40B4-BE49-F238E27FC236}">
                <a16:creationId xmlns:a16="http://schemas.microsoft.com/office/drawing/2014/main" id="{F65526C8-F90D-814C-9A62-0439342DD3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2022" y="4389224"/>
            <a:ext cx="2247900" cy="149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698ACFCC-1474-0148-AF18-159277A3DE86}"/>
              </a:ext>
            </a:extLst>
          </p:cNvPr>
          <p:cNvSpPr txBox="1"/>
          <p:nvPr/>
        </p:nvSpPr>
        <p:spPr>
          <a:xfrm>
            <a:off x="838200" y="2511123"/>
            <a:ext cx="12621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Rougail cari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53B03022-3A22-3944-9CF8-6B8DA8B870B7}"/>
              </a:ext>
            </a:extLst>
          </p:cNvPr>
          <p:cNvSpPr txBox="1"/>
          <p:nvPr/>
        </p:nvSpPr>
        <p:spPr>
          <a:xfrm>
            <a:off x="10351054" y="2785579"/>
            <a:ext cx="8098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Vanille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D9A20D6F-E467-CD47-B082-FCA6BA604E94}"/>
              </a:ext>
            </a:extLst>
          </p:cNvPr>
          <p:cNvSpPr txBox="1"/>
          <p:nvPr/>
        </p:nvSpPr>
        <p:spPr>
          <a:xfrm>
            <a:off x="1350096" y="6022886"/>
            <a:ext cx="1226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Chouchous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64ADE64C-ABEB-3041-88F2-E5C35D3141C0}"/>
              </a:ext>
            </a:extLst>
          </p:cNvPr>
          <p:cNvSpPr txBox="1"/>
          <p:nvPr/>
        </p:nvSpPr>
        <p:spPr>
          <a:xfrm>
            <a:off x="10016624" y="6043961"/>
            <a:ext cx="15116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FR" dirty="0"/>
              <a:t>Rhum arrangé</a:t>
            </a:r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id="{147D06AB-D751-1E48-B849-27CA6BADDE4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319225" y="4119340"/>
            <a:ext cx="2521031" cy="1768484"/>
          </a:xfrm>
          <a:prstGeom prst="rect">
            <a:avLst/>
          </a:prstGeom>
        </p:spPr>
      </p:pic>
      <p:sp>
        <p:nvSpPr>
          <p:cNvPr id="28" name="ZoneTexte 27">
            <a:extLst>
              <a:ext uri="{FF2B5EF4-FFF2-40B4-BE49-F238E27FC236}">
                <a16:creationId xmlns:a16="http://schemas.microsoft.com/office/drawing/2014/main" id="{78FCE40F-27DA-F742-AB1A-E8B104F3DCE1}"/>
              </a:ext>
            </a:extLst>
          </p:cNvPr>
          <p:cNvSpPr txBox="1"/>
          <p:nvPr/>
        </p:nvSpPr>
        <p:spPr>
          <a:xfrm>
            <a:off x="5531005" y="5948772"/>
            <a:ext cx="21168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Sucre de canne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61CE8EC2-2EBD-7647-94C2-738989C097FF}"/>
              </a:ext>
            </a:extLst>
          </p:cNvPr>
          <p:cNvSpPr txBox="1"/>
          <p:nvPr/>
        </p:nvSpPr>
        <p:spPr>
          <a:xfrm>
            <a:off x="5319225" y="3392928"/>
            <a:ext cx="24244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Samoussas et bouchons</a:t>
            </a:r>
          </a:p>
        </p:txBody>
      </p:sp>
    </p:spTree>
    <p:extLst>
      <p:ext uri="{BB962C8B-B14F-4D97-AF65-F5344CB8AC3E}">
        <p14:creationId xmlns:p14="http://schemas.microsoft.com/office/powerpoint/2010/main" val="3791843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831490-001C-DF4A-A165-33A578C616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5603" y="144966"/>
            <a:ext cx="11617714" cy="1505414"/>
          </a:xfrm>
        </p:spPr>
        <p:txBody>
          <a:bodyPr>
            <a:normAutofit fontScale="90000"/>
          </a:bodyPr>
          <a:lstStyle/>
          <a:p>
            <a:pPr lvl="0"/>
            <a:r>
              <a:rPr lang="fr-FR" b="1" dirty="0"/>
              <a:t>II. Les cirques et la nature</a:t>
            </a:r>
            <a:br>
              <a:rPr lang="fr-FR" dirty="0"/>
            </a:br>
            <a:r>
              <a:rPr lang="fr-FR" dirty="0"/>
              <a:t>1. La faune terrestre</a:t>
            </a:r>
            <a:br>
              <a:rPr lang="fr-FR" dirty="0"/>
            </a:b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1AFEE7A-0CED-B340-B800-35AA00F75C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5603" y="3146873"/>
            <a:ext cx="2921619" cy="433781"/>
          </a:xfrm>
        </p:spPr>
        <p:txBody>
          <a:bodyPr/>
          <a:lstStyle/>
          <a:p>
            <a:pPr marL="0" indent="0">
              <a:buNone/>
            </a:pPr>
            <a:r>
              <a:rPr lang="fr-FR" sz="2400" dirty="0"/>
              <a:t>Araignée : Babouk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144A8308-7749-904E-8384-B18ACCB2A6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64727" y="2007219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pic>
        <p:nvPicPr>
          <p:cNvPr id="1025" name="Image 18" descr="Araignées et insectes - Faune Réunion 974">
            <a:extLst>
              <a:ext uri="{FF2B5EF4-FFF2-40B4-BE49-F238E27FC236}">
                <a16:creationId xmlns:a16="http://schemas.microsoft.com/office/drawing/2014/main" id="{4F931232-413C-FF44-8B58-32CBDC5C83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94" y="1353111"/>
            <a:ext cx="2538979" cy="1731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4FDC85C0-EE2C-2B41-8D99-6F3C65D9E85A}"/>
              </a:ext>
            </a:extLst>
          </p:cNvPr>
          <p:cNvSpPr txBox="1"/>
          <p:nvPr/>
        </p:nvSpPr>
        <p:spPr>
          <a:xfrm>
            <a:off x="2330605" y="313349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5222AE57-CC62-EE48-9D61-C091B49C4D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16" name="Rectangle 8">
            <a:extLst>
              <a:ext uri="{FF2B5EF4-FFF2-40B4-BE49-F238E27FC236}">
                <a16:creationId xmlns:a16="http://schemas.microsoft.com/office/drawing/2014/main" id="{D1596D5A-69B0-2143-85B7-0760190708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68791" y="420401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pic>
        <p:nvPicPr>
          <p:cNvPr id="1031" name="Image 20" descr="COLORIAGE] Le Tec-tec... - Parc national de La Réunion | Facebook">
            <a:extLst>
              <a:ext uri="{FF2B5EF4-FFF2-40B4-BE49-F238E27FC236}">
                <a16:creationId xmlns:a16="http://schemas.microsoft.com/office/drawing/2014/main" id="{DB4B3D37-2E96-114F-B798-94B4A35FA9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2611" y="2590807"/>
            <a:ext cx="2448481" cy="1824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F53B0ADC-4699-4C47-8025-38C859C102E8}"/>
              </a:ext>
            </a:extLst>
          </p:cNvPr>
          <p:cNvSpPr txBox="1"/>
          <p:nvPr/>
        </p:nvSpPr>
        <p:spPr>
          <a:xfrm>
            <a:off x="4266629" y="4714581"/>
            <a:ext cx="26841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Tec-Tec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394FE69E-57EB-5646-82DC-54A1789E4C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65904" y="3917252"/>
            <a:ext cx="17158455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pic>
        <p:nvPicPr>
          <p:cNvPr id="7" name="Image 26" descr="Papangue | Faune, La reunion, Ile de la reunion">
            <a:extLst>
              <a:ext uri="{FF2B5EF4-FFF2-40B4-BE49-F238E27FC236}">
                <a16:creationId xmlns:a16="http://schemas.microsoft.com/office/drawing/2014/main" id="{98127A99-35B6-EE46-86E1-42C9BFDCDD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5904" y="3502825"/>
            <a:ext cx="3020603" cy="2001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AE91ECBF-0337-EE46-99F1-B96E7440C9AE}"/>
              </a:ext>
            </a:extLst>
          </p:cNvPr>
          <p:cNvSpPr txBox="1"/>
          <p:nvPr/>
        </p:nvSpPr>
        <p:spPr>
          <a:xfrm>
            <a:off x="9160727" y="5642170"/>
            <a:ext cx="14155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/>
              <a:t>Papangue</a:t>
            </a:r>
          </a:p>
        </p:txBody>
      </p:sp>
    </p:spTree>
    <p:extLst>
      <p:ext uri="{BB962C8B-B14F-4D97-AF65-F5344CB8AC3E}">
        <p14:creationId xmlns:p14="http://schemas.microsoft.com/office/powerpoint/2010/main" val="24768682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831490-001C-DF4A-A165-33A578C616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5603" y="144966"/>
            <a:ext cx="11617714" cy="1505414"/>
          </a:xfrm>
        </p:spPr>
        <p:txBody>
          <a:bodyPr>
            <a:normAutofit fontScale="90000"/>
          </a:bodyPr>
          <a:lstStyle/>
          <a:p>
            <a:pPr lvl="0"/>
            <a:r>
              <a:rPr lang="fr-FR" b="1" dirty="0"/>
              <a:t>II. Les cirques et la nature</a:t>
            </a:r>
            <a:br>
              <a:rPr lang="fr-FR" dirty="0"/>
            </a:br>
            <a:r>
              <a:rPr lang="fr-FR" dirty="0"/>
              <a:t>2. La faune marine</a:t>
            </a:r>
            <a:br>
              <a:rPr lang="fr-FR" dirty="0"/>
            </a:br>
            <a:endParaRPr lang="fr-FR" dirty="0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144A8308-7749-904E-8384-B18ACCB2A6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64727" y="2007219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4FDC85C0-EE2C-2B41-8D99-6F3C65D9E85A}"/>
              </a:ext>
            </a:extLst>
          </p:cNvPr>
          <p:cNvSpPr txBox="1"/>
          <p:nvPr/>
        </p:nvSpPr>
        <p:spPr>
          <a:xfrm>
            <a:off x="2330605" y="313349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5222AE57-CC62-EE48-9D61-C091B49C4D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pic>
        <p:nvPicPr>
          <p:cNvPr id="1029" name="Image 19" descr="Les requins de récifs de La Réunion protégés ! - Shark Citizen">
            <a:extLst>
              <a:ext uri="{FF2B5EF4-FFF2-40B4-BE49-F238E27FC236}">
                <a16:creationId xmlns:a16="http://schemas.microsoft.com/office/drawing/2014/main" id="{7052DD42-5C22-E140-8559-3398AC72A2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9041" y="4050454"/>
            <a:ext cx="3227267" cy="2042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CD75862E-21D0-8446-8588-ADBCE738EE32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764413" y="3149307"/>
            <a:ext cx="3543161" cy="2351824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A337806E-F9A2-7F43-9586-B4FF26CB17BC}"/>
              </a:ext>
            </a:extLst>
          </p:cNvPr>
          <p:cNvSpPr txBox="1"/>
          <p:nvPr/>
        </p:nvSpPr>
        <p:spPr>
          <a:xfrm>
            <a:off x="5974753" y="6093028"/>
            <a:ext cx="10561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/>
              <a:t>Requin</a:t>
            </a:r>
          </a:p>
        </p:txBody>
      </p:sp>
      <p:sp>
        <p:nvSpPr>
          <p:cNvPr id="16" name="Rectangle 8">
            <a:extLst>
              <a:ext uri="{FF2B5EF4-FFF2-40B4-BE49-F238E27FC236}">
                <a16:creationId xmlns:a16="http://schemas.microsoft.com/office/drawing/2014/main" id="{D1596D5A-69B0-2143-85B7-0760190708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68791" y="420401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394FE69E-57EB-5646-82DC-54A1789E4C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65904" y="3917252"/>
            <a:ext cx="17158455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1ACD4849-067B-16A8-D1E4-4C7165ED248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639" t="12179" r="18365" b="14289"/>
          <a:stretch/>
        </p:blipFill>
        <p:spPr>
          <a:xfrm>
            <a:off x="8554454" y="397772"/>
            <a:ext cx="2779294" cy="2064425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23BDBEDE-E8E7-45EF-98E6-D5CFFB674AA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-158267" y="3073833"/>
            <a:ext cx="4258644" cy="2839096"/>
          </a:xfrm>
          <a:prstGeom prst="rect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82B2D6AC-8733-7F1C-EAB3-2AAD4F5507FC}"/>
              </a:ext>
            </a:extLst>
          </p:cNvPr>
          <p:cNvSpPr txBox="1"/>
          <p:nvPr/>
        </p:nvSpPr>
        <p:spPr>
          <a:xfrm>
            <a:off x="7183276" y="1217062"/>
            <a:ext cx="12394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/>
              <a:t>Dauphin</a:t>
            </a:r>
          </a:p>
        </p:txBody>
      </p:sp>
    </p:spTree>
    <p:extLst>
      <p:ext uri="{BB962C8B-B14F-4D97-AF65-F5344CB8AC3E}">
        <p14:creationId xmlns:p14="http://schemas.microsoft.com/office/powerpoint/2010/main" val="8858756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8CEB6FF-AAE0-3547-9B41-FD5345CA4B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/>
              <a:t>II. Les cirques et la nature</a:t>
            </a:r>
            <a:br>
              <a:rPr lang="fr-FR" dirty="0"/>
            </a:br>
            <a:r>
              <a:rPr lang="fr-FR" dirty="0"/>
              <a:t>3. La flore</a:t>
            </a:r>
          </a:p>
        </p:txBody>
      </p:sp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06A330DA-5C4A-EE44-B555-BC2EAC7E0B1F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514511" y="979282"/>
            <a:ext cx="2097429" cy="2194680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B0E3234A-0D97-FF4B-89A4-3DB5523F75AA}"/>
              </a:ext>
            </a:extLst>
          </p:cNvPr>
          <p:cNvSpPr txBox="1"/>
          <p:nvPr/>
        </p:nvSpPr>
        <p:spPr>
          <a:xfrm>
            <a:off x="8934260" y="3207227"/>
            <a:ext cx="16113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/>
              <a:t>Fleur Jaune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EBB244B9-FFC8-D04A-96F4-4052FCABCD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10328" y="2404153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pic>
        <p:nvPicPr>
          <p:cNvPr id="2049" name="Image 27" descr="Graines de Goyavier de Chine - Le Comptoir des Graines">
            <a:extLst>
              <a:ext uri="{FF2B5EF4-FFF2-40B4-BE49-F238E27FC236}">
                <a16:creationId xmlns:a16="http://schemas.microsoft.com/office/drawing/2014/main" id="{1AF8FC6E-58CB-DE48-891C-25AFAD8515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0560" y="1017830"/>
            <a:ext cx="2790932" cy="2097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BBEE321A-3F55-6B43-A4A1-EF3C77BBABB6}"/>
              </a:ext>
            </a:extLst>
          </p:cNvPr>
          <p:cNvSpPr txBox="1"/>
          <p:nvPr/>
        </p:nvSpPr>
        <p:spPr>
          <a:xfrm>
            <a:off x="4814917" y="3239977"/>
            <a:ext cx="14022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/>
              <a:t>Goyaviers</a:t>
            </a:r>
            <a:endParaRPr lang="fr-FR" dirty="0"/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B55BE70D-E53F-9A4F-A5F9-C7326A985223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7778342" y="4369533"/>
            <a:ext cx="14503665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pic>
        <p:nvPicPr>
          <p:cNvPr id="2051" name="Image 28" descr="Goyave rose (Auvergne-Rhône-Alpes) | Potager City">
            <a:extLst>
              <a:ext uri="{FF2B5EF4-FFF2-40B4-BE49-F238E27FC236}">
                <a16:creationId xmlns:a16="http://schemas.microsoft.com/office/drawing/2014/main" id="{4BD8D4ED-29E3-E34A-940D-BFDA19226D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r:link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425" y="3438180"/>
            <a:ext cx="2862636" cy="1908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ADBE5147-E0F0-0D4C-A9E7-11F90CF06983}"/>
              </a:ext>
            </a:extLst>
          </p:cNvPr>
          <p:cNvSpPr txBox="1"/>
          <p:nvPr/>
        </p:nvSpPr>
        <p:spPr>
          <a:xfrm>
            <a:off x="1515578" y="5419954"/>
            <a:ext cx="11063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/>
              <a:t>Goyave</a:t>
            </a:r>
            <a:endParaRPr lang="fr-FR" dirty="0"/>
          </a:p>
        </p:txBody>
      </p:sp>
      <p:sp>
        <p:nvSpPr>
          <p:cNvPr id="10" name="Rectangle 6">
            <a:extLst>
              <a:ext uri="{FF2B5EF4-FFF2-40B4-BE49-F238E27FC236}">
                <a16:creationId xmlns:a16="http://schemas.microsoft.com/office/drawing/2014/main" id="{5A76F6F8-7770-B646-97D6-2A4983C82C11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6232040" y="3959573"/>
            <a:ext cx="13102268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pic>
        <p:nvPicPr>
          <p:cNvPr id="2053" name="Image 29" descr="Directement de la Réunion, Wanda nous fait profiter de son Flamboyant - Le  pouvoir des fleurs">
            <a:extLst>
              <a:ext uri="{FF2B5EF4-FFF2-40B4-BE49-F238E27FC236}">
                <a16:creationId xmlns:a16="http://schemas.microsoft.com/office/drawing/2014/main" id="{D59AB720-38D3-2846-8F5E-345F323E14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2040" y="3828723"/>
            <a:ext cx="2511268" cy="1883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48E8A866-7D74-0D44-AE72-0CF9B3E14FE4}"/>
              </a:ext>
            </a:extLst>
          </p:cNvPr>
          <p:cNvSpPr txBox="1"/>
          <p:nvPr/>
        </p:nvSpPr>
        <p:spPr>
          <a:xfrm>
            <a:off x="6801492" y="5772022"/>
            <a:ext cx="16550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/>
              <a:t>Flamboyant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174879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8CEB6FF-AAE0-3547-9B41-FD5345CA4B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4. Les cirques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EBB244B9-FFC8-D04A-96F4-4052FCABCD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10328" y="2404153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B55BE70D-E53F-9A4F-A5F9-C7326A985223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7778342" y="4369533"/>
            <a:ext cx="14503665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10" name="Rectangle 6">
            <a:extLst>
              <a:ext uri="{FF2B5EF4-FFF2-40B4-BE49-F238E27FC236}">
                <a16:creationId xmlns:a16="http://schemas.microsoft.com/office/drawing/2014/main" id="{5A76F6F8-7770-B646-97D6-2A4983C82C11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6232040" y="3959573"/>
            <a:ext cx="13102268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12" name="Espace réservé du contenu 11">
            <a:extLst>
              <a:ext uri="{FF2B5EF4-FFF2-40B4-BE49-F238E27FC236}">
                <a16:creationId xmlns:a16="http://schemas.microsoft.com/office/drawing/2014/main" id="{9558F1F1-50EF-7557-77B6-4066135BFF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42478"/>
            <a:ext cx="10515600" cy="4351338"/>
          </a:xfrm>
        </p:spPr>
        <p:txBody>
          <a:bodyPr/>
          <a:lstStyle/>
          <a:p>
            <a:endParaRPr lang="fr-FR" dirty="0"/>
          </a:p>
        </p:txBody>
      </p:sp>
      <p:pic>
        <p:nvPicPr>
          <p:cNvPr id="2050" name="Picture 2" descr="Carte-physique-La-Reunion-974">
            <a:extLst>
              <a:ext uri="{FF2B5EF4-FFF2-40B4-BE49-F238E27FC236}">
                <a16:creationId xmlns:a16="http://schemas.microsoft.com/office/drawing/2014/main" id="{57DF1D52-F284-320E-600B-4DE57681C3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9961" y="0"/>
            <a:ext cx="6223167" cy="5366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5F748F3C-CC8C-2F80-FBA5-335F3FA626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2" y="2585197"/>
            <a:ext cx="6410826" cy="4273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242B9F80-A4B9-8F38-A3F1-D2A70E531644}"/>
              </a:ext>
            </a:extLst>
          </p:cNvPr>
          <p:cNvSpPr txBox="1"/>
          <p:nvPr/>
        </p:nvSpPr>
        <p:spPr>
          <a:xfrm>
            <a:off x="6364695" y="6492875"/>
            <a:ext cx="16915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Cirque de Cilaos</a:t>
            </a:r>
          </a:p>
        </p:txBody>
      </p:sp>
    </p:spTree>
    <p:extLst>
      <p:ext uri="{BB962C8B-B14F-4D97-AF65-F5344CB8AC3E}">
        <p14:creationId xmlns:p14="http://schemas.microsoft.com/office/powerpoint/2010/main" val="2247277303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218</TotalTime>
  <Words>193</Words>
  <Application>Microsoft Macintosh PowerPoint</Application>
  <PresentationFormat>Grand écran</PresentationFormat>
  <Paragraphs>51</Paragraphs>
  <Slides>12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12</vt:i4>
      </vt:variant>
    </vt:vector>
  </HeadingPairs>
  <TitlesOfParts>
    <vt:vector size="18" baseType="lpstr">
      <vt:lpstr>Algerian</vt:lpstr>
      <vt:lpstr>Arial</vt:lpstr>
      <vt:lpstr>Calibri</vt:lpstr>
      <vt:lpstr>Calibri Light</vt:lpstr>
      <vt:lpstr>Times New Roman</vt:lpstr>
      <vt:lpstr>Thème Office</vt:lpstr>
      <vt:lpstr>La Réunion « l’île intense !» </vt:lpstr>
      <vt:lpstr>SOMMAIRE</vt:lpstr>
      <vt:lpstr>I) PRÉSENTATION</vt:lpstr>
      <vt:lpstr>I) PRÉSENTATION</vt:lpstr>
      <vt:lpstr>GASTRONOMIE-BOISSONS</vt:lpstr>
      <vt:lpstr>II. Les cirques et la nature 1. La faune terrestre </vt:lpstr>
      <vt:lpstr>II. Les cirques et la nature 2. La faune marine </vt:lpstr>
      <vt:lpstr>II. Les cirques et la nature 3. La flore</vt:lpstr>
      <vt:lpstr>4. Les cirques</vt:lpstr>
      <vt:lpstr>III. Volcanisme </vt:lpstr>
      <vt:lpstr>QUIZ</vt:lpstr>
      <vt:lpstr>Présentation PowerPoint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 Réunion « l’île intense !» </dc:title>
  <dc:creator>Microsoft Office User</dc:creator>
  <cp:lastModifiedBy>Microsoft Office User</cp:lastModifiedBy>
  <cp:revision>28</cp:revision>
  <dcterms:created xsi:type="dcterms:W3CDTF">2024-01-24T18:46:04Z</dcterms:created>
  <dcterms:modified xsi:type="dcterms:W3CDTF">2024-02-18T19:49:32Z</dcterms:modified>
</cp:coreProperties>
</file>