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8288000" cy="10287000"/>
  <p:notesSz cx="6858000" cy="9144000"/>
  <p:embeddedFontLst>
    <p:embeddedFont>
      <p:font typeface="Agrandir Medium" charset="1" panose="00000600000000000000"/>
      <p:regular r:id="rId21"/>
    </p:embeddedFont>
    <p:embeddedFont>
      <p:font typeface="Agrandir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svg" Type="http://schemas.openxmlformats.org/officeDocument/2006/relationships/image"/><Relationship Id="rId4" Target="../media/image1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01334" y="1481399"/>
            <a:ext cx="6479378" cy="4340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400"/>
              </a:lnSpc>
            </a:pPr>
            <a:r>
              <a:rPr lang="en-US" sz="14000">
                <a:solidFill>
                  <a:srgbClr val="C0C9F8"/>
                </a:solidFill>
                <a:latin typeface="Agrandir Medium"/>
              </a:rPr>
              <a:t>Éclipse</a:t>
            </a:r>
            <a:r>
              <a:rPr lang="en-US" sz="14000">
                <a:solidFill>
                  <a:srgbClr val="8093F1"/>
                </a:solidFill>
                <a:latin typeface="Agrandir Medium"/>
              </a:rPr>
              <a:t> </a:t>
            </a:r>
            <a:r>
              <a:rPr lang="en-US" sz="14000">
                <a:solidFill>
                  <a:srgbClr val="FFCE00"/>
                </a:solidFill>
                <a:latin typeface="Agrandir Medium"/>
              </a:rPr>
              <a:t>Solaire</a:t>
            </a:r>
          </a:p>
        </p:txBody>
      </p:sp>
      <p:sp>
        <p:nvSpPr>
          <p:cNvPr name="AutoShape 3" id="3"/>
          <p:cNvSpPr/>
          <p:nvPr/>
        </p:nvSpPr>
        <p:spPr>
          <a:xfrm>
            <a:off x="10201334" y="8524613"/>
            <a:ext cx="5636548" cy="0"/>
          </a:xfrm>
          <a:prstGeom prst="line">
            <a:avLst/>
          </a:prstGeom>
          <a:ln cap="flat" w="47625">
            <a:solidFill>
              <a:srgbClr val="8093F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4" id="4"/>
          <p:cNvSpPr/>
          <p:nvPr/>
        </p:nvSpPr>
        <p:spPr>
          <a:xfrm>
            <a:off x="10201334" y="6012726"/>
            <a:ext cx="5636548" cy="0"/>
          </a:xfrm>
          <a:prstGeom prst="line">
            <a:avLst/>
          </a:prstGeom>
          <a:ln cap="flat" w="47625">
            <a:solidFill>
              <a:srgbClr val="8093F1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5" id="5"/>
          <p:cNvSpPr txBox="true"/>
          <p:nvPr/>
        </p:nvSpPr>
        <p:spPr>
          <a:xfrm rot="0">
            <a:off x="10201334" y="6630494"/>
            <a:ext cx="5627023" cy="11715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F8ED"/>
                </a:solidFill>
                <a:latin typeface="Agrandir Medium"/>
              </a:rPr>
              <a:t>Réalisé par Haron Bouamama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-2387740" y="0"/>
            <a:ext cx="11293114" cy="10287000"/>
            <a:chOff x="0" y="0"/>
            <a:chExt cx="15057485" cy="137160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5057485" cy="13716000"/>
            </a:xfrm>
            <a:custGeom>
              <a:avLst/>
              <a:gdLst/>
              <a:ahLst/>
              <a:cxnLst/>
              <a:rect r="r" b="b" t="t" l="l"/>
              <a:pathLst>
                <a:path h="13716000" w="15057485">
                  <a:moveTo>
                    <a:pt x="0" y="0"/>
                  </a:moveTo>
                  <a:lnTo>
                    <a:pt x="15057485" y="0"/>
                  </a:lnTo>
                  <a:lnTo>
                    <a:pt x="15057485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-10800000">
              <a:off x="0" y="1558853"/>
              <a:ext cx="10598294" cy="10598294"/>
            </a:xfrm>
            <a:custGeom>
              <a:avLst/>
              <a:gdLst/>
              <a:ahLst/>
              <a:cxnLst/>
              <a:rect r="r" b="b" t="t" l="l"/>
              <a:pathLst>
                <a:path h="10598294" w="10598294">
                  <a:moveTo>
                    <a:pt x="0" y="0"/>
                  </a:moveTo>
                  <a:lnTo>
                    <a:pt x="10598294" y="0"/>
                  </a:lnTo>
                  <a:lnTo>
                    <a:pt x="10598294" y="10598294"/>
                  </a:lnTo>
                  <a:lnTo>
                    <a:pt x="0" y="105982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3784761" y="171450"/>
            <a:ext cx="1071847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Annulaires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442903" y="2348930"/>
            <a:ext cx="10646962" cy="6687119"/>
          </a:xfrm>
          <a:custGeom>
            <a:avLst/>
            <a:gdLst/>
            <a:ahLst/>
            <a:cxnLst/>
            <a:rect r="r" b="b" t="t" l="l"/>
            <a:pathLst>
              <a:path h="6687119" w="10646962">
                <a:moveTo>
                  <a:pt x="0" y="0"/>
                </a:moveTo>
                <a:lnTo>
                  <a:pt x="10646962" y="0"/>
                </a:lnTo>
                <a:lnTo>
                  <a:pt x="10646962" y="6687119"/>
                </a:lnTo>
                <a:lnTo>
                  <a:pt x="0" y="6687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291" t="-3930" r="-9051" b="-130861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746642" y="2348930"/>
            <a:ext cx="6098455" cy="6687119"/>
          </a:xfrm>
          <a:custGeom>
            <a:avLst/>
            <a:gdLst/>
            <a:ahLst/>
            <a:cxnLst/>
            <a:rect r="r" b="b" t="t" l="l"/>
            <a:pathLst>
              <a:path h="6687119" w="6098455">
                <a:moveTo>
                  <a:pt x="0" y="0"/>
                </a:moveTo>
                <a:lnTo>
                  <a:pt x="6098455" y="0"/>
                </a:lnTo>
                <a:lnTo>
                  <a:pt x="6098455" y="6687119"/>
                </a:lnTo>
                <a:lnTo>
                  <a:pt x="0" y="66871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552" t="-124423" r="-12794" b="-36959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1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2494456" y="-1506044"/>
            <a:ext cx="13299087" cy="13299087"/>
          </a:xfrm>
          <a:custGeom>
            <a:avLst/>
            <a:gdLst/>
            <a:ahLst/>
            <a:cxnLst/>
            <a:rect r="r" b="b" t="t" l="l"/>
            <a:pathLst>
              <a:path h="13299087" w="13299087">
                <a:moveTo>
                  <a:pt x="0" y="0"/>
                </a:moveTo>
                <a:lnTo>
                  <a:pt x="13299088" y="0"/>
                </a:lnTo>
                <a:lnTo>
                  <a:pt x="13299088" y="13299088"/>
                </a:lnTo>
                <a:lnTo>
                  <a:pt x="0" y="1329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31997" y="2563812"/>
            <a:ext cx="13224007" cy="494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00"/>
              </a:lnSpc>
            </a:pPr>
            <a:r>
              <a:rPr lang="en-US" sz="11000">
                <a:solidFill>
                  <a:srgbClr val="FFCE00"/>
                </a:solidFill>
                <a:latin typeface="Agrandir Medium"/>
              </a:rPr>
              <a:t>Les éclipses dans  </a:t>
            </a:r>
          </a:p>
          <a:p>
            <a:pPr algn="ctr">
              <a:lnSpc>
                <a:spcPts val="12100"/>
              </a:lnSpc>
            </a:pPr>
            <a:r>
              <a:rPr lang="en-US" sz="11000">
                <a:solidFill>
                  <a:srgbClr val="8093F1"/>
                </a:solidFill>
                <a:latin typeface="Agrandir"/>
              </a:rPr>
              <a:t>les croyances et les cultures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1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2494456" y="-1506044"/>
            <a:ext cx="13299087" cy="13299087"/>
          </a:xfrm>
          <a:custGeom>
            <a:avLst/>
            <a:gdLst/>
            <a:ahLst/>
            <a:cxnLst/>
            <a:rect r="r" b="b" t="t" l="l"/>
            <a:pathLst>
              <a:path h="13299087" w="13299087">
                <a:moveTo>
                  <a:pt x="0" y="0"/>
                </a:moveTo>
                <a:lnTo>
                  <a:pt x="13299088" y="0"/>
                </a:lnTo>
                <a:lnTo>
                  <a:pt x="13299088" y="13299088"/>
                </a:lnTo>
                <a:lnTo>
                  <a:pt x="0" y="1329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61477" y="2517967"/>
            <a:ext cx="7700249" cy="6032988"/>
          </a:xfrm>
          <a:custGeom>
            <a:avLst/>
            <a:gdLst/>
            <a:ahLst/>
            <a:cxnLst/>
            <a:rect r="r" b="b" t="t" l="l"/>
            <a:pathLst>
              <a:path h="6032988" w="7700249">
                <a:moveTo>
                  <a:pt x="0" y="0"/>
                </a:moveTo>
                <a:lnTo>
                  <a:pt x="7700249" y="0"/>
                </a:lnTo>
                <a:lnTo>
                  <a:pt x="7700249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4808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643027" y="2517967"/>
            <a:ext cx="9083496" cy="6032988"/>
          </a:xfrm>
          <a:custGeom>
            <a:avLst/>
            <a:gdLst/>
            <a:ahLst/>
            <a:cxnLst/>
            <a:rect r="r" b="b" t="t" l="l"/>
            <a:pathLst>
              <a:path h="6032988" w="9083496">
                <a:moveTo>
                  <a:pt x="0" y="0"/>
                </a:moveTo>
                <a:lnTo>
                  <a:pt x="9083496" y="0"/>
                </a:lnTo>
                <a:lnTo>
                  <a:pt x="9083496" y="6032988"/>
                </a:lnTo>
                <a:lnTo>
                  <a:pt x="0" y="6032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1598" t="0" r="-5495" b="-11721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84761" y="517428"/>
            <a:ext cx="1071847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Égypte antique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1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2494456" y="-1506044"/>
            <a:ext cx="13299087" cy="13299087"/>
          </a:xfrm>
          <a:custGeom>
            <a:avLst/>
            <a:gdLst/>
            <a:ahLst/>
            <a:cxnLst/>
            <a:rect r="r" b="b" t="t" l="l"/>
            <a:pathLst>
              <a:path h="13299087" w="13299087">
                <a:moveTo>
                  <a:pt x="0" y="0"/>
                </a:moveTo>
                <a:lnTo>
                  <a:pt x="13299088" y="0"/>
                </a:lnTo>
                <a:lnTo>
                  <a:pt x="13299088" y="13299088"/>
                </a:lnTo>
                <a:lnTo>
                  <a:pt x="0" y="1329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209828"/>
            <a:ext cx="10001300" cy="7048472"/>
          </a:xfrm>
          <a:custGeom>
            <a:avLst/>
            <a:gdLst/>
            <a:ahLst/>
            <a:cxnLst/>
            <a:rect r="r" b="b" t="t" l="l"/>
            <a:pathLst>
              <a:path h="7048472" w="10001300">
                <a:moveTo>
                  <a:pt x="0" y="0"/>
                </a:moveTo>
                <a:lnTo>
                  <a:pt x="10001300" y="0"/>
                </a:lnTo>
                <a:lnTo>
                  <a:pt x="10001300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5289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342534" y="2209828"/>
            <a:ext cx="3763861" cy="7048472"/>
          </a:xfrm>
          <a:custGeom>
            <a:avLst/>
            <a:gdLst/>
            <a:ahLst/>
            <a:cxnLst/>
            <a:rect r="r" b="b" t="t" l="l"/>
            <a:pathLst>
              <a:path h="7048472" w="3763861">
                <a:moveTo>
                  <a:pt x="0" y="0"/>
                </a:moveTo>
                <a:lnTo>
                  <a:pt x="3763861" y="0"/>
                </a:lnTo>
                <a:lnTo>
                  <a:pt x="3763861" y="7048472"/>
                </a:lnTo>
                <a:lnTo>
                  <a:pt x="0" y="704847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84761" y="171450"/>
            <a:ext cx="1071847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Vietnam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1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2494456" y="-1506044"/>
            <a:ext cx="13299087" cy="13299087"/>
          </a:xfrm>
          <a:custGeom>
            <a:avLst/>
            <a:gdLst/>
            <a:ahLst/>
            <a:cxnLst/>
            <a:rect r="r" b="b" t="t" l="l"/>
            <a:pathLst>
              <a:path h="13299087" w="13299087">
                <a:moveTo>
                  <a:pt x="0" y="0"/>
                </a:moveTo>
                <a:lnTo>
                  <a:pt x="13299088" y="0"/>
                </a:lnTo>
                <a:lnTo>
                  <a:pt x="13299088" y="13299088"/>
                </a:lnTo>
                <a:lnTo>
                  <a:pt x="0" y="1329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916148"/>
            <a:ext cx="8912745" cy="5511732"/>
          </a:xfrm>
          <a:custGeom>
            <a:avLst/>
            <a:gdLst/>
            <a:ahLst/>
            <a:cxnLst/>
            <a:rect r="r" b="b" t="t" l="l"/>
            <a:pathLst>
              <a:path h="5511732" w="8912745">
                <a:moveTo>
                  <a:pt x="0" y="0"/>
                </a:moveTo>
                <a:lnTo>
                  <a:pt x="8912745" y="0"/>
                </a:lnTo>
                <a:lnTo>
                  <a:pt x="8912745" y="5511732"/>
                </a:lnTo>
                <a:lnTo>
                  <a:pt x="0" y="55117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284" t="0" r="-1651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568744" y="2432004"/>
            <a:ext cx="6480020" cy="6480020"/>
          </a:xfrm>
          <a:custGeom>
            <a:avLst/>
            <a:gdLst/>
            <a:ahLst/>
            <a:cxnLst/>
            <a:rect r="r" b="b" t="t" l="l"/>
            <a:pathLst>
              <a:path h="6480020" w="6480020">
                <a:moveTo>
                  <a:pt x="0" y="0"/>
                </a:moveTo>
                <a:lnTo>
                  <a:pt x="6480020" y="0"/>
                </a:lnTo>
                <a:lnTo>
                  <a:pt x="6480020" y="6480020"/>
                </a:lnTo>
                <a:lnTo>
                  <a:pt x="0" y="64800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3784761" y="171450"/>
            <a:ext cx="1071847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Indonésie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943420" y="-571035"/>
            <a:ext cx="12401159" cy="12401159"/>
            <a:chOff x="0" y="0"/>
            <a:chExt cx="812800" cy="8128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E00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4799"/>
                </a:lnSpc>
              </a:pPr>
              <a:r>
                <a:rPr lang="en-US" sz="3999" spc="79">
                  <a:solidFill>
                    <a:srgbClr val="000000"/>
                  </a:solidFill>
                  <a:latin typeface="Agrandir Medium"/>
                </a:rPr>
                <a:t>CONCLUSION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9382626" y="1028700"/>
            <a:ext cx="7876674" cy="8135028"/>
            <a:chOff x="0" y="0"/>
            <a:chExt cx="6350000" cy="655828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74930" y="74930"/>
              <a:ext cx="6200140" cy="6408420"/>
            </a:xfrm>
            <a:custGeom>
              <a:avLst/>
              <a:gdLst/>
              <a:ahLst/>
              <a:cxnLst/>
              <a:rect r="r" b="b" t="t" l="l"/>
              <a:pathLst>
                <a:path h="6408420" w="620014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2"/>
              <a:stretch>
                <a:fillRect l="-28007" t="0" r="-28007" b="0"/>
              </a:stretch>
            </a:blip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558280"/>
            </a:xfrm>
            <a:custGeom>
              <a:avLst/>
              <a:gdLst/>
              <a:ahLst/>
              <a:cxnLst/>
              <a:rect r="r" b="b" t="t" l="l"/>
              <a:pathLst>
                <a:path h="6558280" w="635000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071040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1028700" y="7244995"/>
            <a:ext cx="6693925" cy="17049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>
                <a:solidFill>
                  <a:srgbClr val="FFFFFF"/>
                </a:solidFill>
                <a:latin typeface="Agrandir Medium"/>
              </a:rPr>
              <a:t>C'est l'éclipse solaire totale la plus longue du 21e siècle, survenue le </a:t>
            </a:r>
            <a:r>
              <a:rPr lang="en-US" sz="3500">
                <a:solidFill>
                  <a:srgbClr val="FFCE00"/>
                </a:solidFill>
                <a:latin typeface="Agrandir Medium"/>
              </a:rPr>
              <a:t>22 juillet 2009.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028700" y="885825"/>
            <a:ext cx="7712103" cy="23336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FFCE00"/>
                </a:solidFill>
                <a:latin typeface="Agrandir Medium"/>
              </a:rPr>
              <a:t>6</a:t>
            </a:r>
            <a:r>
              <a:rPr lang="en-US" sz="7500">
                <a:solidFill>
                  <a:srgbClr val="8093F1"/>
                </a:solidFill>
                <a:latin typeface="Agrandir Medium"/>
              </a:rPr>
              <a:t> </a:t>
            </a:r>
            <a:r>
              <a:rPr lang="en-US" sz="7500">
                <a:solidFill>
                  <a:srgbClr val="C0C9F8"/>
                </a:solidFill>
                <a:latin typeface="Agrandir Medium"/>
              </a:rPr>
              <a:t>Minutes</a:t>
            </a:r>
          </a:p>
          <a:p>
            <a:pPr algn="l">
              <a:lnSpc>
                <a:spcPts val="8250"/>
              </a:lnSpc>
            </a:pPr>
            <a:r>
              <a:rPr lang="en-US" sz="7500">
                <a:solidFill>
                  <a:srgbClr val="FFCE00"/>
                </a:solidFill>
                <a:latin typeface="Agrandir Medium"/>
              </a:rPr>
              <a:t>38.86</a:t>
            </a:r>
            <a:r>
              <a:rPr lang="en-US" sz="7500">
                <a:solidFill>
                  <a:srgbClr val="8093F1"/>
                </a:solidFill>
                <a:latin typeface="Agrandir Medium"/>
              </a:rPr>
              <a:t> </a:t>
            </a:r>
            <a:r>
              <a:rPr lang="en-US" sz="7500">
                <a:solidFill>
                  <a:srgbClr val="C0C9F8"/>
                </a:solidFill>
                <a:latin typeface="Agrandir Medium"/>
              </a:rPr>
              <a:t>Secondes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11493089" y="-2600604"/>
            <a:ext cx="6100939" cy="6100939"/>
          </a:xfrm>
          <a:custGeom>
            <a:avLst/>
            <a:gdLst/>
            <a:ahLst/>
            <a:cxnLst/>
            <a:rect r="r" b="b" t="t" l="l"/>
            <a:pathLst>
              <a:path h="6100939" w="6100939">
                <a:moveTo>
                  <a:pt x="0" y="0"/>
                </a:moveTo>
                <a:lnTo>
                  <a:pt x="6100938" y="0"/>
                </a:lnTo>
                <a:lnTo>
                  <a:pt x="6100938" y="6100938"/>
                </a:lnTo>
                <a:lnTo>
                  <a:pt x="0" y="6100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715346" y="4629311"/>
            <a:ext cx="3783072" cy="3783072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C9F8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71040"/>
                  </a:solidFill>
                  <a:latin typeface="Agrandir Medium"/>
                </a:rPr>
                <a:t>I) Qu’est-ce qu’une éclipse solaire ?</a:t>
              </a:r>
            </a:p>
            <a:p>
              <a:pPr algn="ctr">
                <a:lnSpc>
                  <a:spcPts val="3360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7385426" y="4629311"/>
            <a:ext cx="3783072" cy="378307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C9F8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71040"/>
                  </a:solidFill>
                  <a:latin typeface="Agrandir Medium"/>
                </a:rPr>
                <a:t>II) Eclipse solaire totale, partielle ou annulaire : comment ça marche ?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055506" y="4629311"/>
            <a:ext cx="3783072" cy="378307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C9F8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360"/>
                </a:lnSpc>
              </a:pPr>
              <a:r>
                <a:rPr lang="en-US" sz="2800">
                  <a:solidFill>
                    <a:srgbClr val="071040"/>
                  </a:solidFill>
                  <a:latin typeface="Agrandir Medium"/>
                </a:rPr>
                <a:t>III ) Les éclipses dans les croyances et la culture</a:t>
              </a:r>
            </a:p>
          </p:txBody>
        </p:sp>
      </p:grpSp>
      <p:sp>
        <p:nvSpPr>
          <p:cNvPr name="TextBox 12" id="12"/>
          <p:cNvSpPr txBox="true"/>
          <p:nvPr/>
        </p:nvSpPr>
        <p:spPr>
          <a:xfrm rot="0">
            <a:off x="3480771" y="1609497"/>
            <a:ext cx="11326457" cy="12858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50"/>
              </a:lnSpc>
            </a:pPr>
            <a:r>
              <a:rPr lang="en-US" sz="7500">
                <a:solidFill>
                  <a:srgbClr val="FFCE00"/>
                </a:solidFill>
                <a:latin typeface="Agrandir Medium"/>
              </a:rPr>
              <a:t>Sommaire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8444" y="2609292"/>
            <a:ext cx="12482151" cy="5560231"/>
          </a:xfrm>
          <a:custGeom>
            <a:avLst/>
            <a:gdLst/>
            <a:ahLst/>
            <a:cxnLst/>
            <a:rect r="r" b="b" t="t" l="l"/>
            <a:pathLst>
              <a:path h="5560231" w="12482151">
                <a:moveTo>
                  <a:pt x="0" y="0"/>
                </a:moveTo>
                <a:lnTo>
                  <a:pt x="12482150" y="0"/>
                </a:lnTo>
                <a:lnTo>
                  <a:pt x="12482150" y="5560230"/>
                </a:lnTo>
                <a:lnTo>
                  <a:pt x="0" y="556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400000">
            <a:off x="12652334" y="4712360"/>
            <a:ext cx="2664348" cy="1332174"/>
          </a:xfrm>
          <a:custGeom>
            <a:avLst/>
            <a:gdLst/>
            <a:ahLst/>
            <a:cxnLst/>
            <a:rect r="r" b="b" t="t" l="l"/>
            <a:pathLst>
              <a:path h="1332174" w="2664348">
                <a:moveTo>
                  <a:pt x="0" y="0"/>
                </a:moveTo>
                <a:lnTo>
                  <a:pt x="2664347" y="0"/>
                </a:lnTo>
                <a:lnTo>
                  <a:pt x="2664347" y="1332174"/>
                </a:lnTo>
                <a:lnTo>
                  <a:pt x="0" y="133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167284" y="780492"/>
            <a:ext cx="7953432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Éclipse solaire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168444" y="2609292"/>
            <a:ext cx="12482151" cy="5560231"/>
          </a:xfrm>
          <a:custGeom>
            <a:avLst/>
            <a:gdLst/>
            <a:ahLst/>
            <a:cxnLst/>
            <a:rect r="r" b="b" t="t" l="l"/>
            <a:pathLst>
              <a:path h="5560231" w="12482151">
                <a:moveTo>
                  <a:pt x="0" y="0"/>
                </a:moveTo>
                <a:lnTo>
                  <a:pt x="12482150" y="0"/>
                </a:lnTo>
                <a:lnTo>
                  <a:pt x="12482150" y="5560230"/>
                </a:lnTo>
                <a:lnTo>
                  <a:pt x="0" y="556023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128090" y="5360832"/>
            <a:ext cx="494705" cy="2571248"/>
            <a:chOff x="0" y="0"/>
            <a:chExt cx="659607" cy="3428331"/>
          </a:xfrm>
        </p:grpSpPr>
        <p:sp>
          <p:nvSpPr>
            <p:cNvPr name="AutoShape 4" id="4"/>
            <p:cNvSpPr/>
            <p:nvPr/>
          </p:nvSpPr>
          <p:spPr>
            <a:xfrm flipH="true">
              <a:off x="634207" y="0"/>
              <a:ext cx="0" cy="3402931"/>
            </a:xfrm>
            <a:prstGeom prst="line">
              <a:avLst/>
            </a:prstGeom>
            <a:ln cap="flat" w="50800">
              <a:solidFill>
                <a:srgbClr val="FFF8ED"/>
              </a:solidFill>
              <a:prstDash val="solid"/>
              <a:headEnd type="oval" len="lg" w="lg"/>
              <a:tailEnd type="none" len="sm" w="sm"/>
            </a:ln>
          </p:spPr>
        </p:sp>
        <p:sp>
          <p:nvSpPr>
            <p:cNvPr name="AutoShape 5" id="5"/>
            <p:cNvSpPr/>
            <p:nvPr/>
          </p:nvSpPr>
          <p:spPr>
            <a:xfrm>
              <a:off x="0" y="3402931"/>
              <a:ext cx="659607" cy="0"/>
            </a:xfrm>
            <a:prstGeom prst="line">
              <a:avLst/>
            </a:prstGeom>
            <a:ln cap="flat" w="50800">
              <a:solidFill>
                <a:srgbClr val="FFF8ED"/>
              </a:solidFill>
              <a:prstDash val="solid"/>
              <a:headEnd type="arrow" len="sm" w="med"/>
              <a:tailEnd type="none" len="sm" w="sm"/>
            </a:ln>
          </p:spPr>
        </p:sp>
      </p:grpSp>
      <p:grpSp>
        <p:nvGrpSpPr>
          <p:cNvPr name="Group 6" id="6"/>
          <p:cNvGrpSpPr/>
          <p:nvPr/>
        </p:nvGrpSpPr>
        <p:grpSpPr>
          <a:xfrm rot="0">
            <a:off x="12567968" y="2673924"/>
            <a:ext cx="4417358" cy="1280399"/>
            <a:chOff x="0" y="0"/>
            <a:chExt cx="5889811" cy="1707199"/>
          </a:xfrm>
        </p:grpSpPr>
        <p:sp>
          <p:nvSpPr>
            <p:cNvPr name="TextBox 7" id="7"/>
            <p:cNvSpPr txBox="true"/>
            <p:nvPr/>
          </p:nvSpPr>
          <p:spPr>
            <a:xfrm rot="0">
              <a:off x="0" y="-66675"/>
              <a:ext cx="5889811" cy="5619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999"/>
                </a:lnSpc>
              </a:pPr>
              <a:r>
                <a:rPr lang="en-US" sz="2499" spc="49">
                  <a:solidFill>
                    <a:srgbClr val="FFCE00"/>
                  </a:solidFill>
                  <a:latin typeface="Agrandir Medium"/>
                </a:rPr>
                <a:t>PÉNOMBRE</a:t>
              </a:r>
            </a:p>
          </p:txBody>
        </p:sp>
        <p:sp>
          <p:nvSpPr>
            <p:cNvPr name="TextBox 8" id="8"/>
            <p:cNvSpPr txBox="true"/>
            <p:nvPr/>
          </p:nvSpPr>
          <p:spPr>
            <a:xfrm rot="0">
              <a:off x="0" y="520808"/>
              <a:ext cx="5889811" cy="11863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2200"/>
                </a:lnSpc>
              </a:pPr>
              <a:r>
                <a:rPr lang="en-US" sz="2000">
                  <a:solidFill>
                    <a:srgbClr val="FFCE00"/>
                  </a:solidFill>
                  <a:latin typeface="Agrandir Medium"/>
                </a:rPr>
                <a:t>une ombre qui s'agrandit</a:t>
              </a:r>
            </a:p>
            <a:p>
              <a:pPr algn="l">
                <a:lnSpc>
                  <a:spcPts val="2200"/>
                </a:lnSpc>
              </a:pPr>
              <a:r>
                <a:rPr lang="en-US" sz="2000">
                  <a:solidFill>
                    <a:srgbClr val="FFCE00"/>
                  </a:solidFill>
                  <a:latin typeface="Agrandir Medium"/>
                </a:rPr>
                <a:t>au fur et à mesure qu'elle atteint la Terre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9556002" y="7697069"/>
            <a:ext cx="1572088" cy="43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999"/>
              </a:lnSpc>
            </a:pPr>
            <a:r>
              <a:rPr lang="en-US" sz="2499" spc="49">
                <a:solidFill>
                  <a:srgbClr val="FFF8ED"/>
                </a:solidFill>
                <a:latin typeface="Agrandir Medium"/>
              </a:rPr>
              <a:t>OMBRE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556002" y="8154160"/>
            <a:ext cx="4587238" cy="901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8ED"/>
                </a:solidFill>
                <a:latin typeface="Agrandir Medium"/>
              </a:rPr>
              <a:t>une ombre qui devient plus petite</a:t>
            </a:r>
          </a:p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FFF8ED"/>
                </a:solidFill>
                <a:latin typeface="Agrandir Medium"/>
              </a:rPr>
              <a:t>au fur et à mesure qu'elle atteint la Terre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1751600" y="2823573"/>
            <a:ext cx="679472" cy="2221807"/>
            <a:chOff x="0" y="0"/>
            <a:chExt cx="905963" cy="2962410"/>
          </a:xfrm>
        </p:grpSpPr>
        <p:sp>
          <p:nvSpPr>
            <p:cNvPr name="AutoShape 12" id="12"/>
            <p:cNvSpPr/>
            <p:nvPr/>
          </p:nvSpPr>
          <p:spPr>
            <a:xfrm>
              <a:off x="25400" y="25400"/>
              <a:ext cx="0" cy="2937010"/>
            </a:xfrm>
            <a:prstGeom prst="line">
              <a:avLst/>
            </a:prstGeom>
            <a:ln cap="flat" w="50800">
              <a:solidFill>
                <a:srgbClr val="FFCE00"/>
              </a:solidFill>
              <a:prstDash val="solid"/>
              <a:headEnd type="none" len="sm" w="sm"/>
              <a:tailEnd type="oval" len="lg" w="lg"/>
            </a:ln>
          </p:spPr>
        </p:sp>
        <p:sp>
          <p:nvSpPr>
            <p:cNvPr name="AutoShape 13" id="13"/>
            <p:cNvSpPr/>
            <p:nvPr/>
          </p:nvSpPr>
          <p:spPr>
            <a:xfrm flipH="true">
              <a:off x="0" y="25400"/>
              <a:ext cx="905963" cy="0"/>
            </a:xfrm>
            <a:prstGeom prst="line">
              <a:avLst/>
            </a:prstGeom>
            <a:ln cap="flat" w="50800">
              <a:solidFill>
                <a:srgbClr val="FFCE00"/>
              </a:solidFill>
              <a:prstDash val="solid"/>
              <a:headEnd type="arrow" len="sm" w="med"/>
              <a:tailEnd type="none" len="sm" w="sm"/>
            </a:ln>
          </p:spPr>
        </p:sp>
      </p:grpSp>
      <p:sp>
        <p:nvSpPr>
          <p:cNvPr name="TextBox 14" id="14"/>
          <p:cNvSpPr txBox="true"/>
          <p:nvPr/>
        </p:nvSpPr>
        <p:spPr>
          <a:xfrm rot="0">
            <a:off x="5167284" y="780492"/>
            <a:ext cx="7953432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Éclipse solaire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5400000">
            <a:off x="12652334" y="4712360"/>
            <a:ext cx="2664348" cy="1332174"/>
          </a:xfrm>
          <a:custGeom>
            <a:avLst/>
            <a:gdLst/>
            <a:ahLst/>
            <a:cxnLst/>
            <a:rect r="r" b="b" t="t" l="l"/>
            <a:pathLst>
              <a:path h="1332174" w="2664348">
                <a:moveTo>
                  <a:pt x="0" y="0"/>
                </a:moveTo>
                <a:lnTo>
                  <a:pt x="2664347" y="0"/>
                </a:lnTo>
                <a:lnTo>
                  <a:pt x="2664347" y="1332174"/>
                </a:lnTo>
                <a:lnTo>
                  <a:pt x="0" y="13321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12652334" y="4712360"/>
            <a:ext cx="2664348" cy="1332174"/>
          </a:xfrm>
          <a:custGeom>
            <a:avLst/>
            <a:gdLst/>
            <a:ahLst/>
            <a:cxnLst/>
            <a:rect r="r" b="b" t="t" l="l"/>
            <a:pathLst>
              <a:path h="1332174" w="2664348">
                <a:moveTo>
                  <a:pt x="0" y="0"/>
                </a:moveTo>
                <a:lnTo>
                  <a:pt x="2664347" y="0"/>
                </a:lnTo>
                <a:lnTo>
                  <a:pt x="2664347" y="1332174"/>
                </a:lnTo>
                <a:lnTo>
                  <a:pt x="0" y="1332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2100298"/>
            <a:ext cx="7364683" cy="4900862"/>
          </a:xfrm>
          <a:custGeom>
            <a:avLst/>
            <a:gdLst/>
            <a:ahLst/>
            <a:cxnLst/>
            <a:rect r="r" b="b" t="t" l="l"/>
            <a:pathLst>
              <a:path h="4900862" w="7364683">
                <a:moveTo>
                  <a:pt x="0" y="0"/>
                </a:moveTo>
                <a:lnTo>
                  <a:pt x="7364683" y="0"/>
                </a:lnTo>
                <a:lnTo>
                  <a:pt x="7364683" y="4900862"/>
                </a:lnTo>
                <a:lnTo>
                  <a:pt x="0" y="490086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090763" y="1330357"/>
            <a:ext cx="6796236" cy="6796236"/>
          </a:xfrm>
          <a:custGeom>
            <a:avLst/>
            <a:gdLst/>
            <a:ahLst/>
            <a:cxnLst/>
            <a:rect r="r" b="b" t="t" l="l"/>
            <a:pathLst>
              <a:path h="6796236" w="6796236">
                <a:moveTo>
                  <a:pt x="0" y="0"/>
                </a:moveTo>
                <a:lnTo>
                  <a:pt x="6796236" y="0"/>
                </a:lnTo>
                <a:lnTo>
                  <a:pt x="6796236" y="6796235"/>
                </a:lnTo>
                <a:lnTo>
                  <a:pt x="0" y="67962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1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2494456" y="-1506044"/>
            <a:ext cx="13299087" cy="13299087"/>
          </a:xfrm>
          <a:custGeom>
            <a:avLst/>
            <a:gdLst/>
            <a:ahLst/>
            <a:cxnLst/>
            <a:rect r="r" b="b" t="t" l="l"/>
            <a:pathLst>
              <a:path h="13299087" w="13299087">
                <a:moveTo>
                  <a:pt x="0" y="0"/>
                </a:moveTo>
                <a:lnTo>
                  <a:pt x="13299088" y="0"/>
                </a:lnTo>
                <a:lnTo>
                  <a:pt x="13299088" y="13299088"/>
                </a:lnTo>
                <a:lnTo>
                  <a:pt x="0" y="13299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563812"/>
            <a:ext cx="18288000" cy="49498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100"/>
              </a:lnSpc>
            </a:pPr>
            <a:r>
              <a:rPr lang="en-US" sz="11000">
                <a:solidFill>
                  <a:srgbClr val="FFCE00"/>
                </a:solidFill>
                <a:latin typeface="Agrandir Medium"/>
              </a:rPr>
              <a:t>Eclipse solaire totale, partielle ou annulaire : </a:t>
            </a:r>
            <a:r>
              <a:rPr lang="en-US" sz="11000">
                <a:solidFill>
                  <a:srgbClr val="8093F1"/>
                </a:solidFill>
                <a:latin typeface="Agrandir Medium"/>
              </a:rPr>
              <a:t>comment ça marche ?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7104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9199001" y="4286919"/>
            <a:ext cx="2664348" cy="1332174"/>
          </a:xfrm>
          <a:custGeom>
            <a:avLst/>
            <a:gdLst/>
            <a:ahLst/>
            <a:cxnLst/>
            <a:rect r="r" b="b" t="t" l="l"/>
            <a:pathLst>
              <a:path h="1332174" w="2664348">
                <a:moveTo>
                  <a:pt x="0" y="0"/>
                </a:moveTo>
                <a:lnTo>
                  <a:pt x="2664348" y="0"/>
                </a:lnTo>
                <a:lnTo>
                  <a:pt x="2664348" y="1332174"/>
                </a:lnTo>
                <a:lnTo>
                  <a:pt x="0" y="13321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784761" y="44361"/>
            <a:ext cx="1071847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C9F8"/>
                </a:solidFill>
                <a:latin typeface="Agrandir Medium"/>
              </a:rPr>
              <a:t>Totale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4063885" y="1587411"/>
            <a:ext cx="10160230" cy="8044874"/>
          </a:xfrm>
          <a:custGeom>
            <a:avLst/>
            <a:gdLst/>
            <a:ahLst/>
            <a:cxnLst/>
            <a:rect r="r" b="b" t="t" l="l"/>
            <a:pathLst>
              <a:path h="8044874" w="10160230">
                <a:moveTo>
                  <a:pt x="0" y="0"/>
                </a:moveTo>
                <a:lnTo>
                  <a:pt x="10160230" y="0"/>
                </a:lnTo>
                <a:lnTo>
                  <a:pt x="10160230" y="8044873"/>
                </a:lnTo>
                <a:lnTo>
                  <a:pt x="0" y="804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079" r="0" b="-81621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1C21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652338" y="568511"/>
            <a:ext cx="14983324" cy="9149979"/>
          </a:xfrm>
          <a:custGeom>
            <a:avLst/>
            <a:gdLst/>
            <a:ahLst/>
            <a:cxnLst/>
            <a:rect r="r" b="b" t="t" l="l"/>
            <a:pathLst>
              <a:path h="9149979" w="14983324">
                <a:moveTo>
                  <a:pt x="0" y="0"/>
                </a:moveTo>
                <a:lnTo>
                  <a:pt x="14983324" y="0"/>
                </a:lnTo>
                <a:lnTo>
                  <a:pt x="14983324" y="9149978"/>
                </a:lnTo>
                <a:lnTo>
                  <a:pt x="0" y="91499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8185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DAGHEClxLF0</dc:identifier>
  <dcterms:modified xsi:type="dcterms:W3CDTF">2011-08-01T06:04:30Z</dcterms:modified>
  <cp:revision>1</cp:revision>
  <dc:title>Éclipse Solaire</dc:title>
</cp:coreProperties>
</file>